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9"/>
  </p:notesMasterIdLst>
  <p:handoutMasterIdLst>
    <p:handoutMasterId r:id="rId50"/>
  </p:handoutMasterIdLst>
  <p:sldIdLst>
    <p:sldId id="256" r:id="rId2"/>
    <p:sldId id="310" r:id="rId3"/>
    <p:sldId id="319" r:id="rId4"/>
    <p:sldId id="320" r:id="rId5"/>
    <p:sldId id="321" r:id="rId6"/>
    <p:sldId id="309" r:id="rId7"/>
    <p:sldId id="305" r:id="rId8"/>
    <p:sldId id="306" r:id="rId9"/>
    <p:sldId id="303" r:id="rId10"/>
    <p:sldId id="304" r:id="rId11"/>
    <p:sldId id="318" r:id="rId12"/>
    <p:sldId id="322" r:id="rId13"/>
    <p:sldId id="287" r:id="rId14"/>
    <p:sldId id="288" r:id="rId15"/>
    <p:sldId id="265" r:id="rId16"/>
    <p:sldId id="279" r:id="rId17"/>
    <p:sldId id="267" r:id="rId18"/>
    <p:sldId id="315" r:id="rId19"/>
    <p:sldId id="314" r:id="rId20"/>
    <p:sldId id="312" r:id="rId21"/>
    <p:sldId id="308" r:id="rId22"/>
    <p:sldId id="323" r:id="rId23"/>
    <p:sldId id="311" r:id="rId24"/>
    <p:sldId id="284" r:id="rId25"/>
    <p:sldId id="289" r:id="rId26"/>
    <p:sldId id="283" r:id="rId27"/>
    <p:sldId id="293" r:id="rId28"/>
    <p:sldId id="324" r:id="rId29"/>
    <p:sldId id="281" r:id="rId30"/>
    <p:sldId id="280" r:id="rId31"/>
    <p:sldId id="299" r:id="rId32"/>
    <p:sldId id="291" r:id="rId33"/>
    <p:sldId id="297" r:id="rId34"/>
    <p:sldId id="296" r:id="rId35"/>
    <p:sldId id="290" r:id="rId36"/>
    <p:sldId id="298" r:id="rId37"/>
    <p:sldId id="292" r:id="rId38"/>
    <p:sldId id="300" r:id="rId39"/>
    <p:sldId id="313" r:id="rId40"/>
    <p:sldId id="295" r:id="rId41"/>
    <p:sldId id="325" r:id="rId42"/>
    <p:sldId id="269" r:id="rId43"/>
    <p:sldId id="316" r:id="rId44"/>
    <p:sldId id="275" r:id="rId45"/>
    <p:sldId id="268" r:id="rId46"/>
    <p:sldId id="270" r:id="rId47"/>
    <p:sldId id="317"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handoutMaster" Target="handoutMasters/handoutMaster1.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FFD179-8A63-FC40-AF7E-AE7B9A5ECF3D}" type="datetime1">
              <a:rPr lang="en-AU" smtClean="0"/>
              <a:t>10/3/17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7D5F3E2-6328-6F4D-AC92-50E6E469AADB}" type="slidenum">
              <a:rPr lang="en-US" smtClean="0"/>
              <a:t>‹#›</a:t>
            </a:fld>
            <a:endParaRPr lang="en-US"/>
          </a:p>
        </p:txBody>
      </p:sp>
    </p:spTree>
    <p:extLst>
      <p:ext uri="{BB962C8B-B14F-4D97-AF65-F5344CB8AC3E}">
        <p14:creationId xmlns:p14="http://schemas.microsoft.com/office/powerpoint/2010/main" val="27851711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AEA0FB-F6FB-FA42-97B6-DC6C824B6B7D}" type="datetime1">
              <a:rPr lang="en-AU" smtClean="0"/>
              <a:t>10/3/17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41117E-8008-ED42-A567-9E1DA81E970C}" type="slidenum">
              <a:rPr lang="en-US" smtClean="0"/>
              <a:t>‹#›</a:t>
            </a:fld>
            <a:endParaRPr lang="en-US"/>
          </a:p>
        </p:txBody>
      </p:sp>
    </p:spTree>
    <p:extLst>
      <p:ext uri="{BB962C8B-B14F-4D97-AF65-F5344CB8AC3E}">
        <p14:creationId xmlns:p14="http://schemas.microsoft.com/office/powerpoint/2010/main" val="30863908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41117E-8008-ED42-A567-9E1DA81E970C}" type="slidenum">
              <a:rPr lang="en-US" smtClean="0"/>
              <a:t>15</a:t>
            </a:fld>
            <a:endParaRPr lang="en-US"/>
          </a:p>
        </p:txBody>
      </p:sp>
    </p:spTree>
    <p:extLst>
      <p:ext uri="{BB962C8B-B14F-4D97-AF65-F5344CB8AC3E}">
        <p14:creationId xmlns:p14="http://schemas.microsoft.com/office/powerpoint/2010/main" val="2462893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41117E-8008-ED42-A567-9E1DA81E970C}" type="slidenum">
              <a:rPr lang="en-US" smtClean="0"/>
              <a:t>24</a:t>
            </a:fld>
            <a:endParaRPr lang="en-US"/>
          </a:p>
        </p:txBody>
      </p:sp>
    </p:spTree>
    <p:extLst>
      <p:ext uri="{BB962C8B-B14F-4D97-AF65-F5344CB8AC3E}">
        <p14:creationId xmlns:p14="http://schemas.microsoft.com/office/powerpoint/2010/main" val="1509270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41117E-8008-ED42-A567-9E1DA81E970C}" type="slidenum">
              <a:rPr lang="en-US" smtClean="0"/>
              <a:t>45</a:t>
            </a:fld>
            <a:endParaRPr lang="en-US"/>
          </a:p>
        </p:txBody>
      </p:sp>
    </p:spTree>
    <p:extLst>
      <p:ext uri="{BB962C8B-B14F-4D97-AF65-F5344CB8AC3E}">
        <p14:creationId xmlns:p14="http://schemas.microsoft.com/office/powerpoint/2010/main" val="2949005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C4102D-416A-8640-B274-5BC55C2D08BC}" type="datetime1">
              <a:rPr lang="en-AU" smtClean="0"/>
              <a:t>10/3/17</a:t>
            </a:fld>
            <a:endParaRPr lang="en-US" dirty="0"/>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5DFBE4-EA6A-1D48-9EAD-C83DCF2DAAFC}" type="datetime1">
              <a:rPr lang="en-AU" smtClean="0"/>
              <a:t>10/3/17</a:t>
            </a:fld>
            <a:endParaRPr lang="en-US" dirty="0"/>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81D6C-63E2-E546-A0F6-B0CD07AFC9F3}" type="datetime1">
              <a:rPr lang="en-AU" smtClean="0"/>
              <a:t>10/3/17</a:t>
            </a:fld>
            <a:endParaRPr lang="en-US" dirty="0"/>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B81E2C-0C27-5340-9E00-23A5AB65051B}" type="datetime1">
              <a:rPr lang="en-AU" smtClean="0"/>
              <a:t>10/3/17</a:t>
            </a:fld>
            <a:endParaRPr lang="en-US" dirty="0"/>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8F666A-6EC0-F443-A5AB-D586A674531E}" type="datetime1">
              <a:rPr lang="en-AU" smtClean="0"/>
              <a:t>10/3/17</a:t>
            </a:fld>
            <a:endParaRPr lang="en-US" dirty="0"/>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5EDEDE-B64F-0046-8DAD-F4DA0075C172}" type="datetime1">
              <a:rPr lang="en-AU" smtClean="0"/>
              <a:t>10/3/17</a:t>
            </a:fld>
            <a:endParaRPr lang="en-US" dirty="0"/>
          </a:p>
        </p:txBody>
      </p:sp>
      <p:sp>
        <p:nvSpPr>
          <p:cNvPr id="6" name="Footer Placeholder 5"/>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A8C25F-B1C4-B141-B0C8-5A60FDD560A2}" type="datetime1">
              <a:rPr lang="en-AU" smtClean="0"/>
              <a:t>10/3/17</a:t>
            </a:fld>
            <a:endParaRPr lang="en-US" dirty="0"/>
          </a:p>
        </p:txBody>
      </p:sp>
      <p:sp>
        <p:nvSpPr>
          <p:cNvPr id="8" name="Footer Placeholder 7"/>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0A08C1-BE68-154A-B6CA-65518AE2D2FD}" type="datetime1">
              <a:rPr lang="en-AU" smtClean="0"/>
              <a:t>10/3/17</a:t>
            </a:fld>
            <a:endParaRPr lang="en-US" dirty="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957603D-68D4-2548-AE79-01B1C9B19D27}" type="datetime1">
              <a:rPr lang="en-AU" smtClean="0"/>
              <a:t>10/3/17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Centre for Law, Markets &amp; Regulation 2017 - Dominique Hogan-Doran SC</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7E9E3F9-63A8-074C-9CBE-4D73B0523514}" type="datetime1">
              <a:rPr lang="en-AU" smtClean="0"/>
              <a:t>10/3/17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Centre for Law, Markets &amp; Regulation 2017 - Dominique Hogan-Doran SC</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B9B5DB-D760-8949-B9BD-E04E3B5472D3}" type="datetime1">
              <a:rPr lang="en-AU" smtClean="0"/>
              <a:t>10/3/17</a:t>
            </a:fld>
            <a:endParaRPr lang="en-US" dirty="0"/>
          </a:p>
        </p:txBody>
      </p:sp>
      <p:sp>
        <p:nvSpPr>
          <p:cNvPr id="6" name="Footer Placeholder 5"/>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03E0297-7E51-D341-BE9F-91B346FCE3CA}" type="datetime1">
              <a:rPr lang="en-AU" smtClean="0"/>
              <a:t>10/3/17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www.austlii.edu.au/au/cases/cth/FCA/2012/1412.html" TargetMode="External"/><Relationship Id="rId4" Type="http://schemas.openxmlformats.org/officeDocument/2006/relationships/hyperlink" Target="http://www.austlii.edu.au/cgi-bin/sinodisp/au/cases/cth/FCA/2014/472.html?query=" TargetMode="External"/><Relationship Id="rId5" Type="http://schemas.openxmlformats.org/officeDocument/2006/relationships/hyperlink" Target="http://www.austlii.edu.au/cgi-bin/sinodisp/au/cases/cth/FCA/2015/264.html?query=" TargetMode="External"/><Relationship Id="rId1" Type="http://schemas.openxmlformats.org/officeDocument/2006/relationships/slideLayout" Target="../slideLayouts/slideLayout8.xml"/><Relationship Id="rId2" Type="http://schemas.openxmlformats.org/officeDocument/2006/relationships/hyperlink" Target="http://www.austlii.edu.au/au/cases/qld/QSC/2016/10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download.asic.gov.au/media/4113228/16-441mr-order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www.judgments.fedcourt.gov.au/judgments/Judgments/fca/single/2016/2016fca1552"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hyperlink" Target="http://www.judgments.fedcourt.gov.au/judgments/Judgments/fca/single/2016/2016fca1023"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download.asic.gov.au/media/3985403/asic-v-padbury-mining-2016-fca-990.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www.austlii.edu.au/au/cases/cth/FCA/2016/934.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austlii.edu.au/au/legis/cth/consol_act/ca2001172/" TargetMode="External"/><Relationship Id="rId4" Type="http://schemas.openxmlformats.org/officeDocument/2006/relationships/hyperlink" Target="http://www.austlii.edu.au/au/legis/cth/consol_reg/cr2001281/" TargetMode="External"/><Relationship Id="rId1" Type="http://schemas.openxmlformats.org/officeDocument/2006/relationships/slideLayout" Target="../slideLayouts/slideLayout8.xml"/><Relationship Id="rId2" Type="http://schemas.openxmlformats.org/officeDocument/2006/relationships/hyperlink" Target="http://www.austlii.edu.au/au/cases/cth/FCA/2016/1064.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www.austlii.edu.au/au/cases/cth/FCA/2016/1143.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www.austlii.edu.au/au/cases/qld/QCA/2016/337.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5" Type="http://schemas.openxmlformats.org/officeDocument/2006/relationships/hyperlink" Target="NULL" TargetMode="External"/><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5" Type="http://schemas.openxmlformats.org/officeDocument/2006/relationships/hyperlink" Target="NULL" TargetMode="External"/><Relationship Id="rId1" Type="http://schemas.openxmlformats.org/officeDocument/2006/relationships/slideLayout" Target="../slideLayouts/slideLayout8.xml"/><Relationship Id="rId2" Type="http://schemas.openxmlformats.org/officeDocument/2006/relationships/hyperlink" Target="NUL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www.judgments.fedcourt.gov.au/judgments/Judgments/fca/single/2016/2016fca0788" TargetMode="External"/><Relationship Id="rId3" Type="http://schemas.openxmlformats.org/officeDocument/2006/relationships/hyperlink" Target="http://www.austlii.edu.au/au/cases/cth/FCA/2016/1186.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s://www.caselaw.nsw.gov.au/decision/57edce41e4b058596cba0105"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s://www.caselaw.nsw.gov.au/decision/56e7afd6e4b0e71e17f5038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s://www.caselaw.nsw.gov.au/decision/5848ecf0e4b058596cba258d"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decisions.justice.wa.gov.au/Supreme/supdcsn.nsf/PDFJudgments-WebVw/2016WASC0301/$FILE/2016WASC0301.pdf" TargetMode="External"/><Relationship Id="rId3" Type="http://schemas.openxmlformats.org/officeDocument/2006/relationships/hyperlink" Target="http://www.austlii.edu.au/au/cases/vic/VSC/2016/250.html"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www.judgments.fedcourt.gov.au/judgments/Judgments/fca/single/2016/2016fca1359"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5" Type="http://schemas.openxmlformats.org/officeDocument/2006/relationships/hyperlink" Target="NULL" TargetMode="External"/><Relationship Id="rId6" Type="http://schemas.openxmlformats.org/officeDocument/2006/relationships/hyperlink" Target="NULL" TargetMode="External"/><Relationship Id="rId7" Type="http://schemas.openxmlformats.org/officeDocument/2006/relationships/hyperlink" Target="NULL" TargetMode="External"/><Relationship Id="rId1" Type="http://schemas.openxmlformats.org/officeDocument/2006/relationships/slideLayout" Target="../slideLayouts/slideLayout8.xml"/><Relationship Id="rId2" Type="http://schemas.openxmlformats.org/officeDocument/2006/relationships/hyperlink" Target="NUL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s://www.caselaw.nsw.gov.au/decision/5733d690e4b05f2c4f04def5"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s://www.ato.gov.au/law/view/pdf/misc-case/rdr_2016fca1351.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1" Type="http://schemas.openxmlformats.org/officeDocument/2006/relationships/slideLayout" Target="../slideLayouts/slideLayout8.xml"/><Relationship Id="rId2" Type="http://schemas.openxmlformats.org/officeDocument/2006/relationships/hyperlink" Target="NULL"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s://www.caselaw.nsw.gov.au/decision/581ffca5e4b058596cba11f1"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s://www.caselaw.nsw.gov.au/decision/5768c1f6e4b058596cb9c8c3"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400" dirty="0" smtClean="0"/>
              <a:t/>
            </a:r>
            <a:br>
              <a:rPr lang="en-US" sz="4400" dirty="0" smtClean="0"/>
            </a:br>
            <a:r>
              <a:rPr lang="en-US" sz="4400" dirty="0" smtClean="0"/>
              <a:t>Duties of Directors </a:t>
            </a:r>
            <a:r>
              <a:rPr lang="en-US" sz="4400" dirty="0"/>
              <a:t>&amp; </a:t>
            </a:r>
            <a:r>
              <a:rPr lang="en-US" sz="4400" dirty="0" smtClean="0"/>
              <a:t>Officers:</a:t>
            </a:r>
            <a:r>
              <a:rPr lang="en-US" sz="4400" dirty="0"/>
              <a:t/>
            </a:r>
            <a:br>
              <a:rPr lang="en-US" sz="4400" dirty="0"/>
            </a:br>
            <a:r>
              <a:rPr lang="en-US" sz="4400" dirty="0"/>
              <a:t>Recent Cases &amp; Regulatory Developments </a:t>
            </a:r>
            <a:r>
              <a:rPr lang="en-US" sz="4400" dirty="0" smtClean="0"/>
              <a:t/>
            </a:r>
            <a:br>
              <a:rPr lang="en-US" sz="4400" dirty="0" smtClean="0"/>
            </a:br>
            <a:r>
              <a:rPr lang="en-US" sz="4400" dirty="0" smtClean="0"/>
              <a:t/>
            </a:r>
            <a:br>
              <a:rPr lang="en-US" sz="4400" dirty="0" smtClean="0"/>
            </a:br>
            <a:r>
              <a:rPr lang="en-US" sz="3600" dirty="0" smtClean="0"/>
              <a:t>Dominique </a:t>
            </a:r>
            <a:r>
              <a:rPr lang="en-US" sz="3600" dirty="0"/>
              <a:t>H</a:t>
            </a:r>
            <a:r>
              <a:rPr lang="en-US" sz="3600" dirty="0" smtClean="0"/>
              <a:t>ogan-Doran SC </a:t>
            </a:r>
            <a:r>
              <a:rPr lang="en-US" sz="3100" dirty="0"/>
              <a:t/>
            </a:r>
            <a:br>
              <a:rPr lang="en-US" sz="3100" dirty="0"/>
            </a:br>
            <a:r>
              <a:rPr lang="en-US" sz="3100" dirty="0" err="1">
                <a:solidFill>
                  <a:schemeClr val="bg2"/>
                </a:solidFill>
              </a:rPr>
              <a:t>dhdsc.com.au</a:t>
            </a:r>
            <a:r>
              <a:rPr lang="en-US" sz="3100" dirty="0">
                <a:solidFill>
                  <a:schemeClr val="bg2"/>
                </a:solidFill>
              </a:rPr>
              <a:t> @</a:t>
            </a:r>
            <a:r>
              <a:rPr lang="en-US" sz="3100" dirty="0" err="1">
                <a:solidFill>
                  <a:schemeClr val="bg2"/>
                </a:solidFill>
              </a:rPr>
              <a:t>DHoganDoranSC</a:t>
            </a:r>
            <a:r>
              <a:rPr lang="en-US" sz="3100" dirty="0">
                <a:solidFill>
                  <a:schemeClr val="bg2"/>
                </a:solidFill>
              </a:rPr>
              <a:t/>
            </a:r>
            <a:br>
              <a:rPr lang="en-US" sz="3100" dirty="0">
                <a:solidFill>
                  <a:schemeClr val="bg2"/>
                </a:solidFill>
              </a:rPr>
            </a:br>
            <a:endParaRPr lang="en-US" sz="3100" dirty="0"/>
          </a:p>
        </p:txBody>
      </p:sp>
      <p:sp>
        <p:nvSpPr>
          <p:cNvPr id="3" name="Subtitle 2"/>
          <p:cNvSpPr>
            <a:spLocks noGrp="1"/>
          </p:cNvSpPr>
          <p:nvPr>
            <p:ph type="subTitle" idx="1"/>
          </p:nvPr>
        </p:nvSpPr>
        <p:spPr>
          <a:xfrm>
            <a:off x="1081645" y="4455620"/>
            <a:ext cx="10058400" cy="1143000"/>
          </a:xfrm>
        </p:spPr>
        <p:txBody>
          <a:bodyPr>
            <a:normAutofit/>
          </a:bodyPr>
          <a:lstStyle/>
          <a:p>
            <a:pPr algn="r"/>
            <a:r>
              <a:rPr lang="en-US" cap="none" dirty="0" smtClean="0"/>
              <a:t>UNSW Centre For Law, Markets &amp; Regulation </a:t>
            </a:r>
            <a:br>
              <a:rPr lang="en-US" cap="none" dirty="0" smtClean="0"/>
            </a:br>
            <a:r>
              <a:rPr lang="en-US" cap="none" dirty="0" smtClean="0"/>
              <a:t>2017 Practitioners’ Forum – 10 March 2017 </a:t>
            </a:r>
            <a:r>
              <a:rPr lang="en-US" dirty="0"/>
              <a:t/>
            </a:r>
            <a:br>
              <a:rPr lang="en-US" dirty="0"/>
            </a:br>
            <a:endParaRPr lang="en-US" dirty="0" smtClean="0">
              <a:solidFill>
                <a:schemeClr val="bg2"/>
              </a:solidFill>
            </a:endParaRPr>
          </a:p>
        </p:txBody>
      </p:sp>
    </p:spTree>
    <p:extLst>
      <p:ext uri="{BB962C8B-B14F-4D97-AF65-F5344CB8AC3E}">
        <p14:creationId xmlns:p14="http://schemas.microsoft.com/office/powerpoint/2010/main" val="659888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ASIC Enforcement Objectives</a:t>
            </a:r>
            <a:endParaRPr lang="en-US" dirty="0"/>
          </a:p>
        </p:txBody>
      </p:sp>
      <p:sp>
        <p:nvSpPr>
          <p:cNvPr id="3" name="Content Placeholder 2"/>
          <p:cNvSpPr>
            <a:spLocks noGrp="1"/>
          </p:cNvSpPr>
          <p:nvPr>
            <p:ph idx="1"/>
          </p:nvPr>
        </p:nvSpPr>
        <p:spPr/>
        <p:txBody>
          <a:bodyPr>
            <a:normAutofit/>
          </a:bodyPr>
          <a:lstStyle/>
          <a:p>
            <a:pPr marL="292608" lvl="1" indent="0">
              <a:buNone/>
            </a:pPr>
            <a:endParaRPr lang="en-US" sz="2600" dirty="0" smtClean="0"/>
          </a:p>
          <a:p>
            <a:pPr lvl="0"/>
            <a:r>
              <a:rPr lang="en-US" sz="2400" i="1" dirty="0" smtClean="0"/>
              <a:t>ASIC’s preferred regulatory outcomes</a:t>
            </a:r>
            <a:r>
              <a:rPr lang="en-US" sz="2400" i="1" dirty="0" smtClean="0"/>
              <a:t>:</a:t>
            </a:r>
          </a:p>
          <a:p>
            <a:pPr lvl="0"/>
            <a:endParaRPr lang="en-US" sz="2400" dirty="0" smtClean="0"/>
          </a:p>
          <a:p>
            <a:pPr lvl="1"/>
            <a:r>
              <a:rPr lang="en-US" sz="2400" dirty="0"/>
              <a:t>D</a:t>
            </a:r>
            <a:r>
              <a:rPr lang="en-US" sz="2400" dirty="0" smtClean="0"/>
              <a:t>isqualification order – most frequent</a:t>
            </a:r>
          </a:p>
          <a:p>
            <a:pPr lvl="1"/>
            <a:r>
              <a:rPr lang="en-US" sz="2400" dirty="0" smtClean="0"/>
              <a:t>Pecuniary </a:t>
            </a:r>
            <a:r>
              <a:rPr lang="en-US" sz="2400" dirty="0"/>
              <a:t>penalty </a:t>
            </a:r>
            <a:r>
              <a:rPr lang="en-US" sz="2400" dirty="0" smtClean="0"/>
              <a:t>order – next most frequent</a:t>
            </a:r>
          </a:p>
          <a:p>
            <a:pPr lvl="1"/>
            <a:r>
              <a:rPr lang="en-US" sz="2400" dirty="0" smtClean="0"/>
              <a:t>Compensation </a:t>
            </a:r>
            <a:r>
              <a:rPr lang="en-US" sz="2400" dirty="0"/>
              <a:t>order </a:t>
            </a:r>
            <a:r>
              <a:rPr lang="en-US" sz="2400" dirty="0" smtClean="0"/>
              <a:t>- sought </a:t>
            </a:r>
            <a:r>
              <a:rPr lang="en-US" sz="2400" dirty="0"/>
              <a:t>in less than </a:t>
            </a:r>
            <a:r>
              <a:rPr lang="en-US" sz="2400" dirty="0" smtClean="0"/>
              <a:t>1/3 of </a:t>
            </a:r>
            <a:r>
              <a:rPr lang="en-US" sz="2400" dirty="0"/>
              <a:t>all </a:t>
            </a:r>
            <a:r>
              <a:rPr lang="en-US" sz="2400" dirty="0" smtClean="0"/>
              <a:t>cases; never sole </a:t>
            </a:r>
            <a:r>
              <a:rPr lang="en-US" sz="2400" dirty="0"/>
              <a:t>order sought. </a:t>
            </a:r>
            <a:endParaRPr lang="en-AU" sz="2400" dirty="0"/>
          </a:p>
          <a:p>
            <a:endParaRPr lang="en-US" sz="2400" dirty="0" smtClean="0"/>
          </a:p>
          <a:p>
            <a:pPr algn="r"/>
            <a:r>
              <a:rPr lang="en-US" sz="1800" i="1" dirty="0" smtClean="0"/>
              <a:t>Source: </a:t>
            </a:r>
            <a:r>
              <a:rPr lang="en-US" sz="1800" dirty="0" smtClean="0"/>
              <a:t>Welsh</a:t>
            </a:r>
            <a:r>
              <a:rPr lang="en-US" sz="1800" dirty="0"/>
              <a:t>, ‘</a:t>
            </a:r>
            <a:r>
              <a:rPr lang="en-US" sz="1800" dirty="0" err="1"/>
              <a:t>Realising</a:t>
            </a:r>
            <a:r>
              <a:rPr lang="en-US" sz="1800" dirty="0"/>
              <a:t> the Public Potential of Corporate Law: Twenty Years of Civil Penalty Enforcement in Australia’ </a:t>
            </a:r>
            <a:r>
              <a:rPr lang="en-US" sz="1800" dirty="0" smtClean="0"/>
              <a:t/>
            </a:r>
            <a:br>
              <a:rPr lang="en-US" sz="1800" dirty="0" smtClean="0"/>
            </a:br>
            <a:r>
              <a:rPr lang="en-US" sz="1800" dirty="0" smtClean="0"/>
              <a:t>(</a:t>
            </a:r>
            <a:r>
              <a:rPr lang="en-US" sz="1800" dirty="0"/>
              <a:t>2014) 42(1) </a:t>
            </a:r>
            <a:r>
              <a:rPr lang="en-US" sz="1800" i="1" dirty="0"/>
              <a:t>Fed. L. Rev.</a:t>
            </a:r>
            <a:r>
              <a:rPr lang="en-US" sz="1800" dirty="0"/>
              <a:t> 217.</a:t>
            </a:r>
            <a:endParaRPr lang="en-AU" sz="1800" dirty="0"/>
          </a:p>
          <a:p>
            <a:endParaRPr lang="en-US" dirty="0"/>
          </a:p>
        </p:txBody>
      </p:sp>
      <p:sp>
        <p:nvSpPr>
          <p:cNvPr id="4" name="Text Placeholder 3"/>
          <p:cNvSpPr>
            <a:spLocks noGrp="1"/>
          </p:cNvSpPr>
          <p:nvPr>
            <p:ph type="body" sz="half" idx="2"/>
          </p:nvPr>
        </p:nvSpPr>
        <p:spPr/>
        <p:txBody>
          <a:bodyPr>
            <a:normAutofit/>
          </a:bodyPr>
          <a:lstStyle/>
          <a:p>
            <a:pPr algn="r"/>
            <a:r>
              <a:rPr lang="en-US" sz="2800" dirty="0" smtClean="0"/>
              <a:t>2014 Review</a:t>
            </a:r>
            <a:endParaRPr lang="en-US" sz="2800" dirty="0"/>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1154347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00000"/>
              </a:lnSpc>
            </a:pPr>
            <a:r>
              <a:rPr lang="en-GB" sz="2600" i="1" dirty="0">
                <a:hlinkClick r:id="rId2"/>
              </a:rPr>
              <a:t>ASIC v Managed Investments Ltd and </a:t>
            </a:r>
            <a:r>
              <a:rPr lang="en-GB" sz="2600" i="1" dirty="0" err="1">
                <a:hlinkClick r:id="rId2"/>
              </a:rPr>
              <a:t>Ors</a:t>
            </a:r>
            <a:r>
              <a:rPr lang="en-GB" sz="2600" i="1" dirty="0">
                <a:hlinkClick r:id="rId2"/>
              </a:rPr>
              <a:t> (No 9)</a:t>
            </a:r>
            <a:r>
              <a:rPr lang="en-GB" sz="2600" dirty="0">
                <a:hlinkClick r:id="rId2"/>
              </a:rPr>
              <a:t> [2016] QSC 109</a:t>
            </a:r>
            <a:r>
              <a:rPr lang="en-GB" sz="2600" dirty="0"/>
              <a:t> </a:t>
            </a:r>
            <a:endParaRPr lang="en-GB" sz="2600" dirty="0" smtClean="0"/>
          </a:p>
          <a:p>
            <a:r>
              <a:rPr lang="en-GB" sz="2200" dirty="0"/>
              <a:t>MFS Group – subsequently known as </a:t>
            </a:r>
            <a:r>
              <a:rPr lang="en-GB" sz="2200" dirty="0" err="1"/>
              <a:t>Octaviar</a:t>
            </a:r>
            <a:r>
              <a:rPr lang="en-GB" sz="2200" dirty="0"/>
              <a:t> </a:t>
            </a:r>
            <a:r>
              <a:rPr lang="en-GB" sz="2200" dirty="0" smtClean="0"/>
              <a:t>– collapsed </a:t>
            </a:r>
            <a:r>
              <a:rPr lang="en-GB" sz="2200" dirty="0"/>
              <a:t>in 2008, owing $2.5 billion.  </a:t>
            </a:r>
            <a:endParaRPr lang="en-GB" sz="2200" dirty="0" smtClean="0"/>
          </a:p>
          <a:p>
            <a:r>
              <a:rPr lang="en-GB" sz="2200" dirty="0" smtClean="0"/>
              <a:t>Civil </a:t>
            </a:r>
            <a:r>
              <a:rPr lang="en-GB" sz="2200" dirty="0"/>
              <a:t>penalty proceedings </a:t>
            </a:r>
            <a:r>
              <a:rPr lang="en-GB" sz="2200" dirty="0" smtClean="0"/>
              <a:t>successfully brought against </a:t>
            </a:r>
            <a:r>
              <a:rPr lang="en-GB" sz="2200" dirty="0"/>
              <a:t>five senior officers </a:t>
            </a:r>
            <a:r>
              <a:rPr lang="en-GB" sz="2200" dirty="0" smtClean="0"/>
              <a:t>pursuant to Part </a:t>
            </a:r>
            <a:r>
              <a:rPr lang="en-GB" sz="2200" dirty="0"/>
              <a:t>5C.2 </a:t>
            </a:r>
            <a:r>
              <a:rPr lang="en-GB" sz="2200" dirty="0" smtClean="0"/>
              <a:t>(regulates registered </a:t>
            </a:r>
            <a:r>
              <a:rPr lang="en-GB" sz="2200" dirty="0"/>
              <a:t>managed investment </a:t>
            </a:r>
            <a:r>
              <a:rPr lang="en-GB" sz="2200" dirty="0" smtClean="0"/>
              <a:t>schemes</a:t>
            </a:r>
            <a:r>
              <a:rPr lang="en-GB" sz="2200" dirty="0" smtClean="0"/>
              <a:t>).</a:t>
            </a:r>
          </a:p>
          <a:p>
            <a:r>
              <a:rPr lang="en-AU" sz="2200" dirty="0" smtClean="0"/>
              <a:t>Earlier class action:</a:t>
            </a:r>
          </a:p>
          <a:p>
            <a:pPr marL="578358" lvl="1" indent="-285750">
              <a:buFont typeface="Arial" charset="0"/>
              <a:buChar char="•"/>
            </a:pPr>
            <a:r>
              <a:rPr lang="en-AU" dirty="0" smtClean="0"/>
              <a:t> </a:t>
            </a:r>
            <a:r>
              <a:rPr lang="en-AU" i="1" dirty="0" smtClean="0"/>
              <a:t>Mercedes </a:t>
            </a:r>
            <a:r>
              <a:rPr lang="en-AU" i="1" dirty="0"/>
              <a:t>Holdings Pty Limited v Waters (No 6)  </a:t>
            </a:r>
            <a:r>
              <a:rPr lang="en-AU" u="sng" dirty="0">
                <a:hlinkClick r:id="rId3" tooltip="View Case"/>
              </a:rPr>
              <a:t>[2012] FCA </a:t>
            </a:r>
            <a:r>
              <a:rPr lang="en-AU" u="sng" dirty="0" smtClean="0">
                <a:hlinkClick r:id="rId3" tooltip="View Case"/>
              </a:rPr>
              <a:t>1412</a:t>
            </a:r>
            <a:endParaRPr lang="en-AU" dirty="0"/>
          </a:p>
          <a:p>
            <a:pPr marL="578358" lvl="1" indent="-285750">
              <a:buFont typeface="Arial" charset="0"/>
              <a:buChar char="•"/>
            </a:pPr>
            <a:r>
              <a:rPr lang="en-AU" i="1" dirty="0" smtClean="0"/>
              <a:t>Hodges </a:t>
            </a:r>
            <a:r>
              <a:rPr lang="en-AU" i="1" dirty="0"/>
              <a:t>v Waters (No 4) </a:t>
            </a:r>
            <a:r>
              <a:rPr lang="en-AU" u="sng" dirty="0">
                <a:hlinkClick r:id="rId4" tooltip="Federal Court of Australia - View Full Text on AustLII"/>
              </a:rPr>
              <a:t>[2014] FCA </a:t>
            </a:r>
            <a:r>
              <a:rPr lang="en-AU" u="sng" dirty="0" smtClean="0">
                <a:hlinkClick r:id="rId4" tooltip="Federal Court of Australia - View Full Text on AustLII"/>
              </a:rPr>
              <a:t>472</a:t>
            </a:r>
            <a:endParaRPr lang="en-AU" dirty="0"/>
          </a:p>
          <a:p>
            <a:pPr marL="578358" lvl="1" indent="-285750">
              <a:buFont typeface="Arial" charset="0"/>
              <a:buChar char="•"/>
            </a:pPr>
            <a:r>
              <a:rPr lang="en-GB" i="1" dirty="0" smtClean="0"/>
              <a:t>Hodges </a:t>
            </a:r>
            <a:r>
              <a:rPr lang="en-GB" i="1" dirty="0"/>
              <a:t>v Waters (No 7)</a:t>
            </a:r>
            <a:r>
              <a:rPr lang="en-GB" dirty="0"/>
              <a:t> </a:t>
            </a:r>
            <a:r>
              <a:rPr lang="en-AU" u="sng" dirty="0">
                <a:hlinkClick r:id="rId5" tooltip="Federal Court of Australia - View Full Text on AustLII"/>
              </a:rPr>
              <a:t>[2015] FCA 264</a:t>
            </a:r>
            <a:r>
              <a:rPr lang="en-AU" dirty="0"/>
              <a:t> </a:t>
            </a:r>
            <a:r>
              <a:rPr lang="en-GB" dirty="0"/>
              <a:t>at [92</a:t>
            </a:r>
            <a:r>
              <a:rPr lang="en-GB" dirty="0"/>
              <a:t> </a:t>
            </a:r>
            <a:endParaRPr lang="en-GB" dirty="0" smtClean="0"/>
          </a:p>
        </p:txBody>
      </p:sp>
      <p:sp>
        <p:nvSpPr>
          <p:cNvPr id="4" name="Text Placeholder 3"/>
          <p:cNvSpPr>
            <a:spLocks noGrp="1"/>
          </p:cNvSpPr>
          <p:nvPr>
            <p:ph type="body" sz="half" idx="2"/>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3332015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GB" sz="2200" dirty="0"/>
              <a:t>Contraventions included fact that their role in creation of false documents, and use made of information contained in the documents, constituted both: </a:t>
            </a:r>
            <a:endParaRPr lang="en-AU" sz="2200" dirty="0"/>
          </a:p>
          <a:p>
            <a:pPr lvl="1"/>
            <a:r>
              <a:rPr lang="en-GB" sz="2200" dirty="0"/>
              <a:t>primary contraventions of duties and obligations: </a:t>
            </a:r>
            <a:endParaRPr lang="en-AU" sz="2200" dirty="0"/>
          </a:p>
          <a:p>
            <a:pPr lvl="2"/>
            <a:r>
              <a:rPr lang="en-GB" sz="2200" dirty="0"/>
              <a:t>as officers of MFSIM to act honestly (s 601FD(1)(a)) and </a:t>
            </a:r>
            <a:endParaRPr lang="en-AU" sz="2200" dirty="0"/>
          </a:p>
          <a:p>
            <a:pPr lvl="2"/>
            <a:r>
              <a:rPr lang="en-GB" sz="2200" dirty="0"/>
              <a:t>as officers of MFSIM to take all reasonable steps that a person in their position would take to secure compliance by MFSIM with Act (s 601FD(1)(f))</a:t>
            </a:r>
            <a:endParaRPr lang="en-AU" sz="2200" dirty="0"/>
          </a:p>
          <a:p>
            <a:pPr lvl="1"/>
            <a:r>
              <a:rPr lang="en-GB" sz="2200" dirty="0"/>
              <a:t>primary contraventions to take all reasonable steps to ensure compliance by MFSIM with its obligations in parts 2M.2 and 2M.3 of Act to keep accurate financial records and produce accurate financial reports (s 344)</a:t>
            </a:r>
            <a:endParaRPr lang="en-US" sz="2200" dirty="0"/>
          </a:p>
          <a:p>
            <a:r>
              <a:rPr lang="en-US" dirty="0" smtClean="0"/>
              <a:t>Penalty hearing heard in October 2016: judgment reserved</a:t>
            </a:r>
            <a:endParaRPr lang="en-US" dirty="0"/>
          </a:p>
        </p:txBody>
      </p:sp>
      <p:sp>
        <p:nvSpPr>
          <p:cNvPr id="4" name="Text Placeholder 3"/>
          <p:cNvSpPr>
            <a:spLocks noGrp="1"/>
          </p:cNvSpPr>
          <p:nvPr>
            <p:ph type="body" sz="half" idx="2"/>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2091313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92500" lnSpcReduction="20000"/>
          </a:bodyPr>
          <a:lstStyle/>
          <a:p>
            <a:pPr lvl="0"/>
            <a:r>
              <a:rPr lang="en-AU" sz="2800" i="1" u="sng" dirty="0">
                <a:hlinkClick r:id="rId2"/>
              </a:rPr>
              <a:t>ASIC v Flugge &amp; Geary</a:t>
            </a:r>
            <a:r>
              <a:rPr lang="en-AU" sz="2800" u="sng" dirty="0">
                <a:hlinkClick r:id="rId2"/>
              </a:rPr>
              <a:t> [2016] VSC </a:t>
            </a:r>
            <a:r>
              <a:rPr lang="en-AU" sz="2800" u="sng" dirty="0" smtClean="0">
                <a:hlinkClick r:id="rId2"/>
              </a:rPr>
              <a:t>779</a:t>
            </a:r>
            <a:endParaRPr lang="en-US" dirty="0" smtClean="0"/>
          </a:p>
          <a:p>
            <a:pPr marL="285750" lvl="1" indent="-285750">
              <a:spcBef>
                <a:spcPts val="1200"/>
              </a:spcBef>
              <a:spcAft>
                <a:spcPts val="200"/>
              </a:spcAft>
              <a:buSzPct val="100000"/>
            </a:pPr>
            <a:r>
              <a:rPr lang="en-US" sz="2400" dirty="0" smtClean="0">
                <a:solidFill>
                  <a:srgbClr val="000000">
                    <a:lumMod val="75000"/>
                    <a:lumOff val="25000"/>
                  </a:srgbClr>
                </a:solidFill>
              </a:rPr>
              <a:t>ASIC alleged former chairman &amp; director, along with former senior officer, breached duties due to payments of ‘transportation’ fees by AWB to Iraq under contracts for sale of wheat, which was contrary to UN sanctions. </a:t>
            </a:r>
          </a:p>
          <a:p>
            <a:pPr marL="285750" lvl="1" indent="-285750">
              <a:spcBef>
                <a:spcPts val="1200"/>
              </a:spcBef>
              <a:spcAft>
                <a:spcPts val="200"/>
              </a:spcAft>
              <a:buSzPct val="100000"/>
            </a:pPr>
            <a:r>
              <a:rPr lang="en-US" sz="2400" dirty="0"/>
              <a:t>ASIC alleged </a:t>
            </a:r>
            <a:r>
              <a:rPr lang="en-US" sz="2400" dirty="0" smtClean="0"/>
              <a:t>conduct </a:t>
            </a:r>
            <a:r>
              <a:rPr lang="en-US" sz="2400" dirty="0"/>
              <a:t>caused considerable damage to reputation and assets of </a:t>
            </a:r>
            <a:r>
              <a:rPr lang="en-US" sz="2400" dirty="0" smtClean="0"/>
              <a:t>AWB,  that </a:t>
            </a:r>
            <a:r>
              <a:rPr lang="en-US" sz="2400" dirty="0" err="1"/>
              <a:t>Flugge</a:t>
            </a:r>
            <a:r>
              <a:rPr lang="en-US" sz="2400" dirty="0"/>
              <a:t> and Geary </a:t>
            </a:r>
            <a:r>
              <a:rPr lang="en-US" sz="2400" dirty="0" smtClean="0"/>
              <a:t>knew/ought </a:t>
            </a:r>
            <a:r>
              <a:rPr lang="en-US" sz="2400" dirty="0"/>
              <a:t>to have known of </a:t>
            </a:r>
            <a:r>
              <a:rPr lang="en-US" sz="2400" dirty="0" smtClean="0"/>
              <a:t>improper </a:t>
            </a:r>
            <a:r>
              <a:rPr lang="en-US" sz="2400" dirty="0"/>
              <a:t>conduct by AWB and failed to stop the conduct in breach of their </a:t>
            </a:r>
            <a:r>
              <a:rPr lang="en-US" sz="2400" dirty="0" smtClean="0"/>
              <a:t>duties</a:t>
            </a:r>
            <a:endParaRPr lang="en-US" sz="2400" dirty="0" smtClean="0">
              <a:solidFill>
                <a:srgbClr val="000000">
                  <a:lumMod val="75000"/>
                  <a:lumOff val="25000"/>
                </a:srgbClr>
              </a:solidFill>
            </a:endParaRPr>
          </a:p>
          <a:p>
            <a:pPr marL="285750" lvl="1" indent="-285750">
              <a:spcBef>
                <a:spcPts val="1200"/>
              </a:spcBef>
              <a:spcAft>
                <a:spcPts val="200"/>
              </a:spcAft>
              <a:buSzPct val="100000"/>
            </a:pPr>
            <a:r>
              <a:rPr lang="en-US" sz="2400" dirty="0" err="1" smtClean="0">
                <a:solidFill>
                  <a:srgbClr val="000000">
                    <a:lumMod val="75000"/>
                    <a:lumOff val="25000"/>
                  </a:srgbClr>
                </a:solidFill>
              </a:rPr>
              <a:t>Flugge</a:t>
            </a:r>
            <a:r>
              <a:rPr lang="en-US" sz="2400" dirty="0" smtClean="0">
                <a:solidFill>
                  <a:srgbClr val="000000">
                    <a:lumMod val="75000"/>
                    <a:lumOff val="25000"/>
                  </a:srgbClr>
                </a:solidFill>
              </a:rPr>
              <a:t>: failed </a:t>
            </a:r>
            <a:r>
              <a:rPr lang="en-US" sz="2400" dirty="0" smtClean="0"/>
              <a:t>to </a:t>
            </a:r>
            <a:r>
              <a:rPr lang="en-US" sz="2400" dirty="0"/>
              <a:t>make adequate enquiries about </a:t>
            </a:r>
            <a:r>
              <a:rPr lang="en-US" sz="2400" dirty="0" smtClean="0"/>
              <a:t>propriety </a:t>
            </a:r>
            <a:r>
              <a:rPr lang="en-US" sz="2400" dirty="0"/>
              <a:t>of </a:t>
            </a:r>
            <a:r>
              <a:rPr lang="en-US" sz="2400" dirty="0" smtClean="0"/>
              <a:t>payment </a:t>
            </a:r>
            <a:r>
              <a:rPr lang="en-US" sz="2400" dirty="0"/>
              <a:t>of inland transportation fees and as a consequence, </a:t>
            </a:r>
            <a:r>
              <a:rPr lang="en-US" sz="2400" dirty="0" smtClean="0"/>
              <a:t>failed </a:t>
            </a:r>
            <a:r>
              <a:rPr lang="en-US" sz="2400" dirty="0"/>
              <a:t>to stop AWB engaging in improper conduct in paying the inland transportation fees</a:t>
            </a:r>
            <a:r>
              <a:rPr lang="en-US" sz="2400" dirty="0" smtClean="0">
                <a:solidFill>
                  <a:srgbClr val="000000">
                    <a:lumMod val="75000"/>
                    <a:lumOff val="25000"/>
                  </a:srgbClr>
                </a:solidFill>
              </a:rPr>
              <a:t>. </a:t>
            </a:r>
          </a:p>
          <a:p>
            <a:pPr marL="285750" lvl="1" indent="-285750">
              <a:spcBef>
                <a:spcPts val="1200"/>
              </a:spcBef>
              <a:spcAft>
                <a:spcPts val="200"/>
              </a:spcAft>
              <a:buSzPct val="100000"/>
            </a:pPr>
            <a:r>
              <a:rPr lang="en-US" sz="2400" dirty="0" smtClean="0">
                <a:solidFill>
                  <a:srgbClr val="000000">
                    <a:lumMod val="75000"/>
                    <a:lumOff val="25000"/>
                  </a:srgbClr>
                </a:solidFill>
              </a:rPr>
              <a:t>Geary: did not breach in any of the 3 ways ASIC alleged.</a:t>
            </a:r>
            <a:endParaRPr lang="en-US" dirty="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2199282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AU" sz="2800" i="1" u="sng" dirty="0" smtClean="0">
                <a:hlinkClick r:id="rId2"/>
              </a:rPr>
              <a:t>ASIC v </a:t>
            </a:r>
            <a:r>
              <a:rPr lang="en-AU" sz="2800" i="1" u="sng" dirty="0">
                <a:hlinkClick r:id="rId2"/>
              </a:rPr>
              <a:t>Drake (No 2)</a:t>
            </a:r>
            <a:r>
              <a:rPr lang="en-AU" sz="2800" u="sng" dirty="0">
                <a:hlinkClick r:id="rId2"/>
              </a:rPr>
              <a:t> [2016] FCA </a:t>
            </a:r>
            <a:r>
              <a:rPr lang="en-AU" sz="2800" u="sng" dirty="0" smtClean="0">
                <a:hlinkClick r:id="rId2"/>
              </a:rPr>
              <a:t>1552</a:t>
            </a:r>
            <a:endParaRPr lang="en-AU" sz="2800" dirty="0"/>
          </a:p>
          <a:p>
            <a:pPr marL="285750" lvl="1" indent="-285750">
              <a:spcBef>
                <a:spcPts val="1200"/>
              </a:spcBef>
              <a:spcAft>
                <a:spcPts val="200"/>
              </a:spcAft>
              <a:buSzPct val="100000"/>
            </a:pPr>
            <a:r>
              <a:rPr lang="en-US" sz="2400" dirty="0" smtClean="0">
                <a:solidFill>
                  <a:srgbClr val="000000">
                    <a:lumMod val="75000"/>
                    <a:lumOff val="25000"/>
                  </a:srgbClr>
                </a:solidFill>
              </a:rPr>
              <a:t>ASIC alleged Director and CEO breached duty of care and diligence by approving increase to loan to related company in LM Group. Said director caused LMIM, corporate trustee of unregistered managed investment scheme the Managed Performance Fund, to breach its duties. </a:t>
            </a:r>
          </a:p>
          <a:p>
            <a:pPr marL="285750" lvl="1" indent="-285750">
              <a:spcBef>
                <a:spcPts val="1200"/>
              </a:spcBef>
              <a:spcAft>
                <a:spcPts val="200"/>
              </a:spcAft>
              <a:buSzPct val="100000"/>
            </a:pPr>
            <a:r>
              <a:rPr lang="en-US" sz="2400" dirty="0" smtClean="0">
                <a:solidFill>
                  <a:srgbClr val="000000">
                    <a:lumMod val="75000"/>
                    <a:lumOff val="25000"/>
                  </a:srgbClr>
                </a:solidFill>
              </a:rPr>
              <a:t>Edelman J rejected ASIC’s case entirely</a:t>
            </a:r>
          </a:p>
          <a:p>
            <a:pPr marL="285750" lvl="1" indent="-285750">
              <a:spcBef>
                <a:spcPts val="1200"/>
              </a:spcBef>
              <a:spcAft>
                <a:spcPts val="200"/>
              </a:spcAft>
              <a:buSzPct val="100000"/>
            </a:pPr>
            <a:r>
              <a:rPr lang="en-US" sz="2400" dirty="0" smtClean="0">
                <a:solidFill>
                  <a:srgbClr val="000000">
                    <a:lumMod val="75000"/>
                    <a:lumOff val="25000"/>
                  </a:srgbClr>
                </a:solidFill>
              </a:rPr>
              <a:t>ASIC never explained what a prudent trustee in LMIM’s position would have done</a:t>
            </a:r>
          </a:p>
          <a:p>
            <a:pPr marL="285750" lvl="1" indent="-285750">
              <a:spcBef>
                <a:spcPts val="1200"/>
              </a:spcBef>
              <a:spcAft>
                <a:spcPts val="200"/>
              </a:spcAft>
              <a:buSzPct val="100000"/>
            </a:pPr>
            <a:r>
              <a:rPr lang="en-US" sz="2400" dirty="0" smtClean="0">
                <a:solidFill>
                  <a:srgbClr val="000000">
                    <a:lumMod val="75000"/>
                    <a:lumOff val="25000"/>
                  </a:srgbClr>
                </a:solidFill>
              </a:rPr>
              <a:t>Trust instrument applicable to LMIM had excluded duty to act prudently</a:t>
            </a:r>
          </a:p>
          <a:p>
            <a:pPr marL="285750" lvl="1" indent="-285750">
              <a:spcBef>
                <a:spcPts val="1200"/>
              </a:spcBef>
              <a:spcAft>
                <a:spcPts val="200"/>
              </a:spcAft>
              <a:buSzPct val="100000"/>
            </a:pPr>
            <a:r>
              <a:rPr lang="en-US" sz="2400" dirty="0" smtClean="0">
                <a:solidFill>
                  <a:srgbClr val="000000">
                    <a:lumMod val="75000"/>
                    <a:lumOff val="25000"/>
                  </a:srgbClr>
                </a:solidFill>
              </a:rPr>
              <a:t>ASIC expert “incredible” “preposterous” “unsupported leaps of logic” </a:t>
            </a:r>
            <a:endParaRPr lang="en-US" sz="2400" dirty="0">
              <a:solidFill>
                <a:srgbClr val="000000">
                  <a:lumMod val="75000"/>
                  <a:lumOff val="25000"/>
                </a:srgbClr>
              </a:solidFill>
            </a:endParaRPr>
          </a:p>
          <a:p>
            <a:endParaRPr lang="en-US" dirty="0"/>
          </a:p>
        </p:txBody>
      </p:sp>
      <p:sp>
        <p:nvSpPr>
          <p:cNvPr id="5" name="Title 1"/>
          <p:cNvSpPr>
            <a:spLocks noGrp="1"/>
          </p:cNvSpPr>
          <p:nvPr>
            <p:ph type="title"/>
          </p:nvPr>
        </p:nvSpPr>
        <p:spPr/>
        <p:txBody>
          <a:bodyPr/>
          <a:lstStyle/>
          <a:p>
            <a:endParaRPr lang="en-US" dirty="0"/>
          </a:p>
        </p:txBody>
      </p:sp>
      <p:sp>
        <p:nvSpPr>
          <p:cNvPr id="2" name="Footer Placeholder 1"/>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3049008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Breach of Duty of Care &amp; Diligence</a:t>
            </a:r>
            <a:endParaRPr lang="en-US" dirty="0"/>
          </a:p>
        </p:txBody>
      </p:sp>
      <p:sp>
        <p:nvSpPr>
          <p:cNvPr id="3" name="Content Placeholder 2"/>
          <p:cNvSpPr>
            <a:spLocks noGrp="1"/>
          </p:cNvSpPr>
          <p:nvPr>
            <p:ph idx="1"/>
          </p:nvPr>
        </p:nvSpPr>
        <p:spPr/>
        <p:txBody>
          <a:bodyPr>
            <a:normAutofit fontScale="92500"/>
          </a:bodyPr>
          <a:lstStyle/>
          <a:p>
            <a:pPr lvl="0"/>
            <a:r>
              <a:rPr lang="en-AU" sz="2800" i="1" u="sng" dirty="0" smtClean="0">
                <a:hlinkClick r:id="rId3"/>
              </a:rPr>
              <a:t>ASIC v </a:t>
            </a:r>
            <a:r>
              <a:rPr lang="en-AU" sz="2800" i="1" u="sng" dirty="0">
                <a:hlinkClick r:id="rId3"/>
              </a:rPr>
              <a:t>Cassimatis (No 8)</a:t>
            </a:r>
            <a:r>
              <a:rPr lang="en-AU" sz="2800" u="sng" dirty="0">
                <a:hlinkClick r:id="rId3"/>
              </a:rPr>
              <a:t> (2016) 336 ALR 209; [2016] FCA </a:t>
            </a:r>
            <a:r>
              <a:rPr lang="en-AU" sz="2800" u="sng" dirty="0" smtClean="0">
                <a:hlinkClick r:id="rId3"/>
              </a:rPr>
              <a:t>1023</a:t>
            </a:r>
            <a:endParaRPr lang="en-US" sz="2800" dirty="0" smtClean="0">
              <a:solidFill>
                <a:srgbClr val="000000">
                  <a:lumMod val="75000"/>
                  <a:lumOff val="25000"/>
                </a:srgbClr>
              </a:solidFill>
            </a:endParaRPr>
          </a:p>
          <a:p>
            <a:pPr lvl="1"/>
            <a:r>
              <a:rPr lang="en-US" sz="2400" dirty="0" smtClean="0"/>
              <a:t>Directors contravened s180(1) by exercising their powers in way which caused or ‘permitted’ (by omission to prevent) inappropriate advice to be given to relevant investors by Storm Financial</a:t>
            </a:r>
          </a:p>
          <a:p>
            <a:pPr lvl="1"/>
            <a:r>
              <a:rPr lang="en-US" sz="2400" dirty="0" smtClean="0"/>
              <a:t>A </a:t>
            </a:r>
            <a:r>
              <a:rPr lang="en-US" sz="2400" dirty="0"/>
              <a:t>reasonable director with </a:t>
            </a:r>
            <a:r>
              <a:rPr lang="en-US" sz="2400" dirty="0" smtClean="0"/>
              <a:t>responsibilities of the directors would </a:t>
            </a:r>
            <a:r>
              <a:rPr lang="en-US" sz="2400" dirty="0"/>
              <a:t>have known that the ‘Storm model’ was being applied to the relevant investors and that its application would lead to inappropriate advice and consequences catastrophic for </a:t>
            </a:r>
            <a:r>
              <a:rPr lang="en-US" sz="2400" dirty="0" smtClean="0"/>
              <a:t>Storm</a:t>
            </a:r>
            <a:endParaRPr lang="en-US" sz="2400" dirty="0"/>
          </a:p>
          <a:p>
            <a:pPr lvl="1"/>
            <a:r>
              <a:rPr lang="en-US" sz="2400" dirty="0" smtClean="0"/>
              <a:t>Dismissed exoneration </a:t>
            </a:r>
            <a:r>
              <a:rPr lang="en-US" sz="2400" dirty="0" err="1"/>
              <a:t>defence</a:t>
            </a:r>
            <a:r>
              <a:rPr lang="en-US" sz="2400" dirty="0"/>
              <a:t>, concluding </a:t>
            </a:r>
            <a:r>
              <a:rPr lang="en-US" sz="2400" dirty="0" smtClean="0"/>
              <a:t>their </a:t>
            </a:r>
            <a:r>
              <a:rPr lang="en-US" sz="2400" dirty="0"/>
              <a:t>conduct involved a ‘high degree of departure’ </a:t>
            </a:r>
            <a:r>
              <a:rPr lang="en-US" sz="2400" dirty="0" smtClean="0"/>
              <a:t>the </a:t>
            </a:r>
            <a:r>
              <a:rPr lang="en-US" sz="2400" dirty="0"/>
              <a:t>requisite standard and </a:t>
            </a:r>
            <a:r>
              <a:rPr lang="en-US" sz="2400" dirty="0" smtClean="0"/>
              <a:t>role so </a:t>
            </a:r>
            <a:r>
              <a:rPr lang="en-US" sz="2400" dirty="0"/>
              <a:t>significant and the contraventions sufficiently serious that </a:t>
            </a:r>
            <a:r>
              <a:rPr lang="en-US" sz="2400" dirty="0" smtClean="0"/>
              <a:t>ought </a:t>
            </a:r>
            <a:r>
              <a:rPr lang="en-US" sz="2400" dirty="0"/>
              <a:t>not fairly be </a:t>
            </a:r>
            <a:r>
              <a:rPr lang="en-US" sz="2400" dirty="0" smtClean="0"/>
              <a:t>excused</a:t>
            </a:r>
            <a:endParaRPr lang="en-US" sz="2400" dirty="0">
              <a:solidFill>
                <a:srgbClr val="000000">
                  <a:lumMod val="75000"/>
                  <a:lumOff val="25000"/>
                </a:srgbClr>
              </a:solidFill>
            </a:endParaRPr>
          </a:p>
        </p:txBody>
      </p:sp>
      <p:sp>
        <p:nvSpPr>
          <p:cNvPr id="6" name="Text Placeholder 5"/>
          <p:cNvSpPr>
            <a:spLocks noGrp="1"/>
          </p:cNvSpPr>
          <p:nvPr>
            <p:ph type="body" sz="half" idx="2"/>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14475036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85000" lnSpcReduction="10000"/>
          </a:bodyPr>
          <a:lstStyle/>
          <a:p>
            <a:pPr lvl="0">
              <a:lnSpc>
                <a:spcPct val="110000"/>
              </a:lnSpc>
            </a:pPr>
            <a:r>
              <a:rPr lang="en-AU" sz="3000" i="1" u="sng" dirty="0" smtClean="0">
                <a:hlinkClick r:id="rId2"/>
              </a:rPr>
              <a:t>ASIC v </a:t>
            </a:r>
            <a:r>
              <a:rPr lang="en-AU" sz="3000" i="1" u="sng" dirty="0">
                <a:hlinkClick r:id="rId2"/>
              </a:rPr>
              <a:t>Padbury Mining </a:t>
            </a:r>
            <a:r>
              <a:rPr lang="en-AU" sz="3000" i="1" u="sng" dirty="0" smtClean="0">
                <a:hlinkClick r:id="rId2"/>
              </a:rPr>
              <a:t>Ltd </a:t>
            </a:r>
            <a:r>
              <a:rPr lang="en-AU" sz="3000" u="sng" dirty="0" smtClean="0">
                <a:hlinkClick r:id="rId2"/>
              </a:rPr>
              <a:t>(</a:t>
            </a:r>
            <a:r>
              <a:rPr lang="en-AU" sz="3000" u="sng" dirty="0">
                <a:hlinkClick r:id="rId2"/>
              </a:rPr>
              <a:t>2016) 116 ACSR </a:t>
            </a:r>
            <a:r>
              <a:rPr lang="en-AU" sz="3000" u="sng" dirty="0" smtClean="0">
                <a:hlinkClick r:id="rId2"/>
              </a:rPr>
              <a:t>208</a:t>
            </a:r>
            <a:endParaRPr lang="en-AU" sz="3000" dirty="0"/>
          </a:p>
          <a:p>
            <a:pPr lvl="0">
              <a:buClr>
                <a:srgbClr val="E48312"/>
              </a:buClr>
            </a:pPr>
            <a:endParaRPr lang="en-US" sz="2400" dirty="0" smtClean="0">
              <a:solidFill>
                <a:srgbClr val="000000">
                  <a:lumMod val="75000"/>
                  <a:lumOff val="25000"/>
                </a:srgbClr>
              </a:solidFill>
            </a:endParaRPr>
          </a:p>
          <a:p>
            <a:pPr marL="285750" lvl="1" indent="-285750">
              <a:lnSpc>
                <a:spcPct val="100000"/>
              </a:lnSpc>
              <a:spcBef>
                <a:spcPts val="1200"/>
              </a:spcBef>
              <a:spcAft>
                <a:spcPts val="200"/>
              </a:spcAft>
              <a:buClr>
                <a:schemeClr val="accent2"/>
              </a:buClr>
              <a:buSzPct val="100000"/>
            </a:pPr>
            <a:r>
              <a:rPr lang="en-US" sz="2800" dirty="0" smtClean="0">
                <a:solidFill>
                  <a:srgbClr val="000000">
                    <a:lumMod val="75000"/>
                    <a:lumOff val="25000"/>
                  </a:srgbClr>
                </a:solidFill>
              </a:rPr>
              <a:t>Directors breached duties of care and diligence by approving announcement that was misleading and deceptive, and led to </a:t>
            </a:r>
            <a:r>
              <a:rPr lang="en-US" sz="2800" dirty="0" err="1" smtClean="0">
                <a:solidFill>
                  <a:srgbClr val="000000">
                    <a:lumMod val="75000"/>
                    <a:lumOff val="25000"/>
                  </a:srgbClr>
                </a:solidFill>
              </a:rPr>
              <a:t>Padbury</a:t>
            </a:r>
            <a:r>
              <a:rPr lang="en-US" sz="2800" dirty="0" smtClean="0">
                <a:solidFill>
                  <a:srgbClr val="000000">
                    <a:lumMod val="75000"/>
                    <a:lumOff val="25000"/>
                  </a:srgbClr>
                </a:solidFill>
              </a:rPr>
              <a:t> Mining breaching its continuous disclosure obligations. </a:t>
            </a:r>
          </a:p>
          <a:p>
            <a:pPr marL="285750" lvl="1" indent="-285750">
              <a:lnSpc>
                <a:spcPct val="100000"/>
              </a:lnSpc>
              <a:spcBef>
                <a:spcPts val="1200"/>
              </a:spcBef>
              <a:spcAft>
                <a:spcPts val="200"/>
              </a:spcAft>
              <a:buClr>
                <a:schemeClr val="accent2"/>
              </a:buClr>
              <a:buSzPct val="100000"/>
            </a:pPr>
            <a:r>
              <a:rPr lang="en-US" sz="2800" dirty="0" smtClean="0">
                <a:solidFill>
                  <a:srgbClr val="000000">
                    <a:lumMod val="75000"/>
                    <a:lumOff val="25000"/>
                  </a:srgbClr>
                </a:solidFill>
              </a:rPr>
              <a:t>Directors </a:t>
            </a:r>
            <a:r>
              <a:rPr lang="en-US" sz="2800" dirty="0">
                <a:solidFill>
                  <a:srgbClr val="000000">
                    <a:lumMod val="75000"/>
                    <a:lumOff val="25000"/>
                  </a:srgbClr>
                </a:solidFill>
              </a:rPr>
              <a:t>admitted </a:t>
            </a:r>
            <a:r>
              <a:rPr lang="en-US" sz="2800" dirty="0" smtClean="0">
                <a:solidFill>
                  <a:srgbClr val="000000">
                    <a:lumMod val="75000"/>
                    <a:lumOff val="25000"/>
                  </a:srgbClr>
                </a:solidFill>
              </a:rPr>
              <a:t>their </a:t>
            </a:r>
            <a:r>
              <a:rPr lang="en-US" sz="2800" dirty="0">
                <a:solidFill>
                  <a:srgbClr val="000000">
                    <a:lumMod val="75000"/>
                    <a:lumOff val="25000"/>
                  </a:srgbClr>
                </a:solidFill>
              </a:rPr>
              <a:t>approval of </a:t>
            </a:r>
            <a:r>
              <a:rPr lang="en-US" sz="2800" dirty="0" smtClean="0">
                <a:solidFill>
                  <a:srgbClr val="000000">
                    <a:lumMod val="75000"/>
                    <a:lumOff val="25000"/>
                  </a:srgbClr>
                </a:solidFill>
              </a:rPr>
              <a:t>defective </a:t>
            </a:r>
            <a:r>
              <a:rPr lang="en-US" sz="2800" dirty="0">
                <a:solidFill>
                  <a:srgbClr val="000000">
                    <a:lumMod val="75000"/>
                    <a:lumOff val="25000"/>
                  </a:srgbClr>
                </a:solidFill>
              </a:rPr>
              <a:t>announcement was potentially harmful to </a:t>
            </a:r>
            <a:r>
              <a:rPr lang="en-US" sz="2800" dirty="0" err="1">
                <a:solidFill>
                  <a:srgbClr val="000000">
                    <a:lumMod val="75000"/>
                    <a:lumOff val="25000"/>
                  </a:srgbClr>
                </a:solidFill>
              </a:rPr>
              <a:t>Padbury</a:t>
            </a:r>
            <a:r>
              <a:rPr lang="en-US" sz="2800" dirty="0">
                <a:solidFill>
                  <a:srgbClr val="000000">
                    <a:lumMod val="75000"/>
                    <a:lumOff val="25000"/>
                  </a:srgbClr>
                </a:solidFill>
              </a:rPr>
              <a:t> Mining’s reputation and exposed </a:t>
            </a:r>
            <a:r>
              <a:rPr lang="en-US" sz="2800" dirty="0" err="1">
                <a:solidFill>
                  <a:srgbClr val="000000">
                    <a:lumMod val="75000"/>
                    <a:lumOff val="25000"/>
                  </a:srgbClr>
                </a:solidFill>
              </a:rPr>
              <a:t>Padbury</a:t>
            </a:r>
            <a:r>
              <a:rPr lang="en-US" sz="2800" dirty="0">
                <a:solidFill>
                  <a:srgbClr val="000000">
                    <a:lumMod val="75000"/>
                    <a:lumOff val="25000"/>
                  </a:srgbClr>
                </a:solidFill>
              </a:rPr>
              <a:t> Mining to litigation and regulatory action. </a:t>
            </a:r>
            <a:endParaRPr lang="en-US" sz="2800" dirty="0" smtClean="0">
              <a:solidFill>
                <a:srgbClr val="000000">
                  <a:lumMod val="75000"/>
                  <a:lumOff val="25000"/>
                </a:srgbClr>
              </a:solidFill>
            </a:endParaRPr>
          </a:p>
          <a:p>
            <a:pPr marL="285750" lvl="1" indent="-285750">
              <a:lnSpc>
                <a:spcPct val="100000"/>
              </a:lnSpc>
              <a:spcBef>
                <a:spcPts val="1200"/>
              </a:spcBef>
              <a:spcAft>
                <a:spcPts val="200"/>
              </a:spcAft>
              <a:buClr>
                <a:schemeClr val="accent2"/>
              </a:buClr>
              <a:buSzPct val="100000"/>
            </a:pPr>
            <a:r>
              <a:rPr lang="en-US" sz="2800" dirty="0" smtClean="0">
                <a:solidFill>
                  <a:srgbClr val="000000">
                    <a:lumMod val="75000"/>
                    <a:lumOff val="25000"/>
                  </a:srgbClr>
                </a:solidFill>
              </a:rPr>
              <a:t>Directors disqualified from managing corporations for 3 years and ordered to pay $25,000.</a:t>
            </a:r>
          </a:p>
          <a:p>
            <a:pPr marL="285750" lvl="1" indent="-285750">
              <a:spcBef>
                <a:spcPts val="1200"/>
              </a:spcBef>
              <a:spcAft>
                <a:spcPts val="200"/>
              </a:spcAft>
              <a:buClr>
                <a:srgbClr val="E48312"/>
              </a:buClr>
              <a:buSzPct val="100000"/>
            </a:pPr>
            <a:endParaRPr lang="en-US" dirty="0" smtClean="0">
              <a:solidFill>
                <a:srgbClr val="000000">
                  <a:lumMod val="75000"/>
                  <a:lumOff val="25000"/>
                </a:srgbClr>
              </a:solidFill>
            </a:endParaRPr>
          </a:p>
          <a:p>
            <a:endParaRPr lang="en-US" sz="1800" dirty="0" smtClean="0"/>
          </a:p>
          <a:p>
            <a:endParaRPr lang="en-US" dirty="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1860991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85000" lnSpcReduction="20000"/>
          </a:bodyPr>
          <a:lstStyle/>
          <a:p>
            <a:pPr lvl="0"/>
            <a:r>
              <a:rPr lang="en-AU" sz="2600" i="1" u="sng" dirty="0" smtClean="0">
                <a:hlinkClick r:id="rId2"/>
              </a:rPr>
              <a:t>ASIC v </a:t>
            </a:r>
            <a:r>
              <a:rPr lang="en-AU" sz="2600" i="1" u="sng" dirty="0">
                <a:hlinkClick r:id="rId2"/>
              </a:rPr>
              <a:t>Sino Australia Oil and Gas Ltd (in liq) </a:t>
            </a:r>
            <a:r>
              <a:rPr lang="en-AU" sz="2600" u="sng" dirty="0" smtClean="0">
                <a:hlinkClick r:id="rId2"/>
              </a:rPr>
              <a:t>(</a:t>
            </a:r>
            <a:r>
              <a:rPr lang="en-AU" sz="2600" u="sng" dirty="0">
                <a:hlinkClick r:id="rId2"/>
              </a:rPr>
              <a:t>2016) 115 ACSR </a:t>
            </a:r>
            <a:r>
              <a:rPr lang="en-AU" sz="2600" u="sng" dirty="0" smtClean="0">
                <a:hlinkClick r:id="rId2"/>
              </a:rPr>
              <a:t>437</a:t>
            </a:r>
            <a:endParaRPr lang="en-US" sz="2600" dirty="0" smtClean="0"/>
          </a:p>
          <a:p>
            <a:pPr marL="285750" lvl="1" indent="-285750">
              <a:spcBef>
                <a:spcPts val="1200"/>
              </a:spcBef>
              <a:spcAft>
                <a:spcPts val="200"/>
              </a:spcAft>
              <a:buSzPct val="100000"/>
            </a:pPr>
            <a:r>
              <a:rPr lang="en-US" sz="2600" dirty="0">
                <a:solidFill>
                  <a:srgbClr val="000000">
                    <a:lumMod val="75000"/>
                    <a:lumOff val="25000"/>
                  </a:srgbClr>
                </a:solidFill>
              </a:rPr>
              <a:t>N</a:t>
            </a:r>
            <a:r>
              <a:rPr lang="en-US" sz="2600" dirty="0" smtClean="0">
                <a:solidFill>
                  <a:srgbClr val="000000">
                    <a:lumMod val="75000"/>
                    <a:lumOff val="25000"/>
                  </a:srgbClr>
                </a:solidFill>
              </a:rPr>
              <a:t>on-English speaking foreign national director of Sino Australia breached his duty of care by exposing Sino Australia to liability through his approval of deficient prospectus documents. </a:t>
            </a:r>
            <a:r>
              <a:rPr lang="en-AU" sz="2600" dirty="0" smtClean="0"/>
              <a:t>D</a:t>
            </a:r>
          </a:p>
          <a:p>
            <a:pPr marL="285750" lvl="1" indent="-285750">
              <a:spcBef>
                <a:spcPts val="1200"/>
              </a:spcBef>
              <a:spcAft>
                <a:spcPts val="200"/>
              </a:spcAft>
              <a:buSzPct val="100000"/>
            </a:pPr>
            <a:r>
              <a:rPr lang="en-GB" sz="2600" dirty="0" smtClean="0"/>
              <a:t>Failed </a:t>
            </a:r>
            <a:r>
              <a:rPr lang="en-GB" sz="2600" dirty="0"/>
              <a:t>to inform himself about Sino Australia’s disclosure </a:t>
            </a:r>
            <a:r>
              <a:rPr lang="en-GB" sz="2600" dirty="0" smtClean="0"/>
              <a:t>obligations</a:t>
            </a:r>
            <a:endParaRPr lang="en-GB" sz="2600" dirty="0"/>
          </a:p>
          <a:p>
            <a:pPr marL="285750" lvl="1" indent="-285750">
              <a:spcBef>
                <a:spcPts val="1200"/>
              </a:spcBef>
              <a:spcAft>
                <a:spcPts val="200"/>
              </a:spcAft>
              <a:buSzPct val="100000"/>
            </a:pPr>
            <a:r>
              <a:rPr lang="en-GB" sz="2600" dirty="0" smtClean="0"/>
              <a:t>Failed </a:t>
            </a:r>
            <a:r>
              <a:rPr lang="en-GB" sz="2600" dirty="0"/>
              <a:t>to understand Sino Australia’s prospectus </a:t>
            </a:r>
            <a:r>
              <a:rPr lang="en-GB" sz="2600" dirty="0" smtClean="0"/>
              <a:t>documentation</a:t>
            </a:r>
            <a:endParaRPr lang="en-GB" sz="2600" dirty="0"/>
          </a:p>
          <a:p>
            <a:pPr marL="285750" lvl="1" indent="-285750">
              <a:spcBef>
                <a:spcPts val="1200"/>
              </a:spcBef>
              <a:spcAft>
                <a:spcPts val="200"/>
              </a:spcAft>
              <a:buSzPct val="100000"/>
            </a:pPr>
            <a:r>
              <a:rPr lang="en-GB" sz="2600" dirty="0" smtClean="0"/>
              <a:t>Attempted </a:t>
            </a:r>
            <a:r>
              <a:rPr lang="en-GB" sz="2600" dirty="0"/>
              <a:t>to transfer $7.5 million from Sino Australia’s Australian bank accounts to accounts in China for the purpose of advancing a loan to </a:t>
            </a:r>
            <a:r>
              <a:rPr lang="en-GB" sz="2600" dirty="0" smtClean="0"/>
              <a:t>a </a:t>
            </a:r>
            <a:r>
              <a:rPr lang="en-GB" sz="2800" dirty="0"/>
              <a:t>Chinese-based subsidiary, in circumstances where the loan would have been irrecoverable. </a:t>
            </a:r>
            <a:r>
              <a:rPr lang="en-GB" sz="2600" dirty="0" smtClean="0"/>
              <a:t> </a:t>
            </a:r>
          </a:p>
          <a:p>
            <a:pPr marL="285750" lvl="1" indent="-285750">
              <a:spcBef>
                <a:spcPts val="1200"/>
              </a:spcBef>
              <a:spcAft>
                <a:spcPts val="200"/>
              </a:spcAft>
              <a:buSzPct val="100000"/>
            </a:pPr>
            <a:r>
              <a:rPr lang="en-GB" sz="2600" dirty="0" smtClean="0">
                <a:solidFill>
                  <a:srgbClr val="000000">
                    <a:lumMod val="75000"/>
                    <a:lumOff val="25000"/>
                  </a:srgbClr>
                </a:solidFill>
              </a:rPr>
              <a:t>20 year disqualification; $800,000 pecuniary penalty</a:t>
            </a:r>
            <a:endParaRPr lang="en-US" sz="2600" dirty="0" smtClean="0">
              <a:solidFill>
                <a:srgbClr val="000000">
                  <a:lumMod val="75000"/>
                  <a:lumOff val="25000"/>
                </a:srgbClr>
              </a:solidFill>
            </a:endParaRPr>
          </a:p>
          <a:p>
            <a:endParaRPr lang="en-US" sz="2400" dirty="0" smtClean="0"/>
          </a:p>
        </p:txBody>
      </p:sp>
      <p:sp>
        <p:nvSpPr>
          <p:cNvPr id="6" name="Text Placeholder 5"/>
          <p:cNvSpPr>
            <a:spLocks noGrp="1"/>
          </p:cNvSpPr>
          <p:nvPr>
            <p:ph type="body" sz="half" idx="2"/>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489632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sz="2400" i="1" dirty="0" smtClean="0">
                <a:hlinkClick r:id="rId2"/>
              </a:rPr>
              <a:t>ASIC v </a:t>
            </a:r>
            <a:r>
              <a:rPr lang="en-US" sz="2400" i="1" dirty="0">
                <a:hlinkClick r:id="rId2"/>
              </a:rPr>
              <a:t>Ostrava Equities Pty Ltd </a:t>
            </a:r>
            <a:r>
              <a:rPr lang="en-US" sz="2400" dirty="0">
                <a:hlinkClick r:id="rId2"/>
              </a:rPr>
              <a:t>[2016] FCA </a:t>
            </a:r>
            <a:r>
              <a:rPr lang="en-US" sz="2400" dirty="0" smtClean="0">
                <a:hlinkClick r:id="rId2"/>
              </a:rPr>
              <a:t>1064</a:t>
            </a:r>
            <a:endParaRPr lang="en-US" sz="2400" dirty="0" smtClean="0"/>
          </a:p>
          <a:p>
            <a:r>
              <a:rPr lang="en-US" sz="2400" dirty="0" smtClean="0"/>
              <a:t>Carried </a:t>
            </a:r>
            <a:r>
              <a:rPr lang="en-US" sz="2400" dirty="0"/>
              <a:t>on </a:t>
            </a:r>
            <a:r>
              <a:rPr lang="en-US" sz="2400" dirty="0" smtClean="0"/>
              <a:t>business </a:t>
            </a:r>
            <a:r>
              <a:rPr lang="en-US" sz="2400" dirty="0"/>
              <a:t>of providing financial services in connection with </a:t>
            </a:r>
            <a:r>
              <a:rPr lang="en-US" sz="2400" dirty="0" smtClean="0"/>
              <a:t>establishment </a:t>
            </a:r>
            <a:r>
              <a:rPr lang="en-US" sz="2400" dirty="0"/>
              <a:t>and administration of </a:t>
            </a:r>
            <a:r>
              <a:rPr lang="en-US" sz="2400" dirty="0" smtClean="0"/>
              <a:t>SMSFs. Substantial range of contraventions found, including contravened s 180 by:</a:t>
            </a:r>
            <a:endParaRPr lang="en-US" sz="2400" u="sng" dirty="0">
              <a:hlinkClick r:id="rId3"/>
            </a:endParaRPr>
          </a:p>
          <a:p>
            <a:pPr>
              <a:buFont typeface="Arial"/>
              <a:buChar char="•"/>
            </a:pPr>
            <a:r>
              <a:rPr lang="en-US" sz="2400" dirty="0" smtClean="0"/>
              <a:t> failing </a:t>
            </a:r>
            <a:r>
              <a:rPr lang="en-US" sz="2400" dirty="0"/>
              <a:t>to take reasonable steps to prevent </a:t>
            </a:r>
            <a:r>
              <a:rPr lang="en-US" sz="2400" dirty="0" smtClean="0"/>
              <a:t>company </a:t>
            </a:r>
            <a:r>
              <a:rPr lang="en-US" sz="2400" dirty="0"/>
              <a:t>from committing </a:t>
            </a:r>
            <a:r>
              <a:rPr lang="en-US" sz="2400" dirty="0" smtClean="0"/>
              <a:t>contraventions s 286, 911A, 911B, 941B; 942C, 946A, 946C, 1041G, 1041H of the Corporations Act, s 12DA and 12DB ASIC Act, s 29 </a:t>
            </a:r>
            <a:r>
              <a:rPr lang="en-US" sz="2400" i="1" dirty="0" smtClean="0"/>
              <a:t>National Consumer Credit Protection Act </a:t>
            </a:r>
            <a:r>
              <a:rPr lang="en-US" sz="2400" dirty="0" smtClean="0"/>
              <a:t>2009 (</a:t>
            </a:r>
            <a:r>
              <a:rPr lang="en-US" sz="2400" dirty="0" err="1" smtClean="0"/>
              <a:t>Cth</a:t>
            </a:r>
            <a:r>
              <a:rPr lang="en-US" sz="2400" dirty="0" smtClean="0"/>
              <a:t>) and </a:t>
            </a:r>
            <a:r>
              <a:rPr lang="en-US" sz="2400" dirty="0" err="1" smtClean="0"/>
              <a:t>reg</a:t>
            </a:r>
            <a:r>
              <a:rPr lang="en-US" sz="2400" dirty="0" smtClean="0"/>
              <a:t> 7.7.09C of </a:t>
            </a:r>
            <a:r>
              <a:rPr lang="en-US" sz="2400" i="1" dirty="0" smtClean="0"/>
              <a:t>Corporations Regulations</a:t>
            </a:r>
            <a:endParaRPr lang="en-US" sz="2400" i="1" u="sng" dirty="0">
              <a:hlinkClick r:id="rId4"/>
            </a:endParaRPr>
          </a:p>
          <a:p>
            <a:pPr>
              <a:buFont typeface="Arial"/>
              <a:buChar char="•"/>
            </a:pPr>
            <a:r>
              <a:rPr lang="en-US" sz="2400" dirty="0" smtClean="0"/>
              <a:t> failing </a:t>
            </a:r>
            <a:r>
              <a:rPr lang="en-US" sz="2400" dirty="0"/>
              <a:t>to take reasonable steps to prevent </a:t>
            </a:r>
            <a:r>
              <a:rPr lang="en-US" sz="2400" dirty="0" smtClean="0"/>
              <a:t>company from </a:t>
            </a:r>
            <a:r>
              <a:rPr lang="en-US" sz="2400" dirty="0"/>
              <a:t>committing the </a:t>
            </a:r>
            <a:r>
              <a:rPr lang="en-US" sz="2400" dirty="0" smtClean="0"/>
              <a:t>contraventions of s911A (carry on financial services business without a </a:t>
            </a:r>
            <a:r>
              <a:rPr lang="en-US" sz="2400" dirty="0" err="1" smtClean="0"/>
              <a:t>licence</a:t>
            </a:r>
            <a:r>
              <a:rPr lang="en-US" sz="2400" dirty="0" smtClean="0"/>
              <a:t>)</a:t>
            </a:r>
          </a:p>
          <a:p>
            <a:pPr>
              <a:buFont typeface="Arial"/>
              <a:buChar char="•"/>
            </a:pPr>
            <a:r>
              <a:rPr lang="en-US" sz="2400" dirty="0"/>
              <a:t> </a:t>
            </a:r>
            <a:r>
              <a:rPr lang="en-US" sz="2400" dirty="0" smtClean="0"/>
              <a:t>failing </a:t>
            </a:r>
            <a:r>
              <a:rPr lang="en-US" sz="2400" dirty="0"/>
              <a:t>to take reasonable steps to prevent </a:t>
            </a:r>
            <a:r>
              <a:rPr lang="en-US" sz="2400" dirty="0" smtClean="0"/>
              <a:t>licensee </a:t>
            </a:r>
            <a:r>
              <a:rPr lang="en-US" sz="2400" dirty="0"/>
              <a:t>from committing </a:t>
            </a:r>
            <a:r>
              <a:rPr lang="en-US" sz="2400" dirty="0" smtClean="0"/>
              <a:t>contravention of s 952E (giving defective Financial Services Guide)</a:t>
            </a:r>
            <a:endParaRPr lang="en-US" sz="2400" dirty="0"/>
          </a:p>
        </p:txBody>
      </p:sp>
      <p:sp>
        <p:nvSpPr>
          <p:cNvPr id="4" name="Text Placeholder 3"/>
          <p:cNvSpPr>
            <a:spLocks noGrp="1"/>
          </p:cNvSpPr>
          <p:nvPr>
            <p:ph type="body" sz="half" idx="2"/>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366791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Breaches by Directors of Aboriginal Corporations </a:t>
            </a:r>
            <a:endParaRPr lang="en-US" dirty="0"/>
          </a:p>
        </p:txBody>
      </p:sp>
      <p:sp>
        <p:nvSpPr>
          <p:cNvPr id="3" name="Content Placeholder 2"/>
          <p:cNvSpPr>
            <a:spLocks noGrp="1"/>
          </p:cNvSpPr>
          <p:nvPr>
            <p:ph idx="1"/>
          </p:nvPr>
        </p:nvSpPr>
        <p:spPr/>
        <p:txBody>
          <a:bodyPr>
            <a:normAutofit/>
          </a:bodyPr>
          <a:lstStyle/>
          <a:p>
            <a:r>
              <a:rPr lang="en-US" i="1" dirty="0">
                <a:hlinkClick r:id="rId2"/>
              </a:rPr>
              <a:t>Registrar of Aboriginal and Torres Strait Islander Corporations v Monaghan (No 2) </a:t>
            </a:r>
            <a:r>
              <a:rPr lang="en-US" dirty="0">
                <a:hlinkClick r:id="rId2"/>
              </a:rPr>
              <a:t>[2016] FCA </a:t>
            </a:r>
            <a:r>
              <a:rPr lang="en-US" dirty="0" smtClean="0">
                <a:hlinkClick r:id="rId2"/>
              </a:rPr>
              <a:t>1143</a:t>
            </a:r>
            <a:endParaRPr lang="en-US" dirty="0" smtClean="0"/>
          </a:p>
          <a:p>
            <a:r>
              <a:rPr lang="en-US" dirty="0" smtClean="0"/>
              <a:t>Obtained declarations &amp; </a:t>
            </a:r>
            <a:r>
              <a:rPr lang="en-US" dirty="0"/>
              <a:t>disqualification </a:t>
            </a:r>
            <a:r>
              <a:rPr lang="en-US" dirty="0" smtClean="0"/>
              <a:t>orders </a:t>
            </a:r>
            <a:r>
              <a:rPr lang="en-US" dirty="0"/>
              <a:t>for contraventions of </a:t>
            </a:r>
            <a:r>
              <a:rPr lang="en-US" i="1" dirty="0" smtClean="0"/>
              <a:t>Corporations </a:t>
            </a:r>
            <a:r>
              <a:rPr lang="en-US" i="1" dirty="0"/>
              <a:t>(Aboriginal and Torres Strait Islander) Act 2006 </a:t>
            </a:r>
            <a:r>
              <a:rPr lang="en-US" dirty="0"/>
              <a:t>(Cth) </a:t>
            </a:r>
            <a:r>
              <a:rPr lang="en-US" dirty="0" smtClean="0"/>
              <a:t>by 3 former directors of Southside Housing Aboriginal Corporation; also obtained pecuniary penalties against 2 of those directors</a:t>
            </a:r>
          </a:p>
          <a:p>
            <a:pPr lvl="1"/>
            <a:r>
              <a:rPr lang="en-US" sz="2000" dirty="0" smtClean="0"/>
              <a:t>Section </a:t>
            </a:r>
            <a:r>
              <a:rPr lang="en-US" sz="2000" dirty="0"/>
              <a:t>265-1(1) </a:t>
            </a:r>
            <a:r>
              <a:rPr lang="en-US" sz="2000" dirty="0" smtClean="0"/>
              <a:t>imposes </a:t>
            </a:r>
            <a:r>
              <a:rPr lang="en-US" sz="2000" dirty="0"/>
              <a:t>a duty to act with care and </a:t>
            </a:r>
            <a:r>
              <a:rPr lang="en-US" sz="2000" dirty="0" smtClean="0"/>
              <a:t>diligence (mirrors s 180(1))</a:t>
            </a:r>
          </a:p>
          <a:p>
            <a:pPr lvl="1"/>
            <a:r>
              <a:rPr lang="en-US" sz="2000" dirty="0"/>
              <a:t>Section 265-10(1) </a:t>
            </a:r>
            <a:r>
              <a:rPr lang="en-US" sz="2000" dirty="0" smtClean="0"/>
              <a:t>relates </a:t>
            </a:r>
            <a:r>
              <a:rPr lang="en-US" sz="2000" dirty="0"/>
              <a:t>to the use inter alia of a director’s </a:t>
            </a:r>
            <a:r>
              <a:rPr lang="en-US" sz="2000" dirty="0" smtClean="0"/>
              <a:t>position (mirrors s 182)</a:t>
            </a:r>
          </a:p>
          <a:p>
            <a:pPr lvl="1"/>
            <a:r>
              <a:rPr lang="en-US" sz="2000" dirty="0"/>
              <a:t>Section 363</a:t>
            </a:r>
            <a:r>
              <a:rPr lang="en-US" sz="2000" dirty="0" smtClean="0"/>
              <a:t>-1(1) in Chapter 7 imposes a duty to take all reasonable steps to comply or to secure compliance with </a:t>
            </a:r>
            <a:r>
              <a:rPr lang="en-US" sz="2000" dirty="0" err="1" smtClean="0"/>
              <a:t>Pts</a:t>
            </a:r>
            <a:r>
              <a:rPr lang="en-US" sz="2000" dirty="0" smtClean="0"/>
              <a:t> 7-2 and 7-3 of the CATSI Act (which impose obligations in relation to record keeping and reporting)</a:t>
            </a:r>
          </a:p>
          <a:p>
            <a:pPr lvl="1"/>
            <a:r>
              <a:rPr lang="en-US" sz="2000" dirty="0" smtClean="0"/>
              <a:t>Chapter </a:t>
            </a:r>
            <a:r>
              <a:rPr lang="en-US" sz="2000" dirty="0"/>
              <a:t>8 of </a:t>
            </a:r>
            <a:r>
              <a:rPr lang="en-US" sz="2000" i="1" dirty="0" smtClean="0"/>
              <a:t>CATSI </a:t>
            </a:r>
            <a:r>
              <a:rPr lang="en-US" sz="2000" i="1" dirty="0"/>
              <a:t>Act</a:t>
            </a:r>
            <a:r>
              <a:rPr lang="en-US" sz="2000" dirty="0"/>
              <a:t> establishes a civil penalty regime that is based </a:t>
            </a:r>
            <a:r>
              <a:rPr lang="en-US" sz="2000" dirty="0" smtClean="0"/>
              <a:t>on </a:t>
            </a:r>
            <a:r>
              <a:rPr lang="en-US" sz="2000" dirty="0" err="1" smtClean="0"/>
              <a:t>Pt</a:t>
            </a:r>
            <a:r>
              <a:rPr lang="en-US" sz="2000" dirty="0" smtClean="0"/>
              <a:t> 9.4B of the Corporations Act</a:t>
            </a:r>
            <a:endParaRPr lang="en-US" sz="2000" dirty="0"/>
          </a:p>
        </p:txBody>
      </p:sp>
      <p:sp>
        <p:nvSpPr>
          <p:cNvPr id="4" name="Text Placeholder 3"/>
          <p:cNvSpPr>
            <a:spLocks noGrp="1"/>
          </p:cNvSpPr>
          <p:nvPr>
            <p:ph type="body" sz="half" idx="2"/>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4264211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pPr algn="ctr"/>
            <a:r>
              <a:rPr lang="en-US" dirty="0" smtClean="0"/>
              <a:t>About the presenter</a:t>
            </a:r>
            <a:endParaRPr lang="en-US" dirty="0"/>
          </a:p>
        </p:txBody>
      </p:sp>
      <p:sp>
        <p:nvSpPr>
          <p:cNvPr id="12" name="Content Placeholder 11"/>
          <p:cNvSpPr>
            <a:spLocks noGrp="1"/>
          </p:cNvSpPr>
          <p:nvPr>
            <p:ph idx="1"/>
          </p:nvPr>
        </p:nvSpPr>
        <p:spPr/>
        <p:txBody>
          <a:bodyPr>
            <a:noAutofit/>
          </a:bodyPr>
          <a:lstStyle/>
          <a:p>
            <a:pPr marL="0">
              <a:buNone/>
            </a:pPr>
            <a:r>
              <a:rPr lang="en-US" sz="1800" dirty="0" smtClean="0"/>
              <a:t>Dominique </a:t>
            </a:r>
            <a:r>
              <a:rPr lang="en-US" sz="1800" dirty="0"/>
              <a:t>Hogan-Doran SC </a:t>
            </a:r>
            <a:r>
              <a:rPr lang="en-US" sz="1800" dirty="0" err="1"/>
              <a:t>specialises</a:t>
            </a:r>
            <a:r>
              <a:rPr lang="en-US" sz="1800" dirty="0"/>
              <a:t> in commercial, corporate </a:t>
            </a:r>
            <a:r>
              <a:rPr lang="en-US" sz="1800" dirty="0" smtClean="0"/>
              <a:t>and financial </a:t>
            </a:r>
            <a:r>
              <a:rPr lang="en-US" sz="1800" dirty="0"/>
              <a:t>services law and regulation. She maintains chambers </a:t>
            </a:r>
            <a:r>
              <a:rPr lang="en-US" sz="1800" dirty="0" smtClean="0"/>
              <a:t>in Sydney</a:t>
            </a:r>
            <a:r>
              <a:rPr lang="en-US" sz="1800" dirty="0"/>
              <a:t>, Adelaide &amp; Canberra and has appeared in many of </a:t>
            </a:r>
            <a:r>
              <a:rPr lang="en-US" sz="1800" dirty="0" smtClean="0"/>
              <a:t>Australia’s most </a:t>
            </a:r>
            <a:r>
              <a:rPr lang="en-US" sz="1800" dirty="0"/>
              <a:t>high profile public inquiries, related disputes and </a:t>
            </a:r>
            <a:r>
              <a:rPr lang="en-US" sz="1800" dirty="0" smtClean="0"/>
              <a:t>enforcement action.</a:t>
            </a:r>
          </a:p>
          <a:p>
            <a:pPr marL="0">
              <a:buNone/>
            </a:pPr>
            <a:r>
              <a:rPr lang="en-US" sz="1800" dirty="0" err="1" smtClean="0"/>
              <a:t>Recognised</a:t>
            </a:r>
            <a:r>
              <a:rPr lang="en-US" sz="1800" dirty="0" smtClean="0"/>
              <a:t> </a:t>
            </a:r>
            <a:r>
              <a:rPr lang="en-US" sz="1800" dirty="0"/>
              <a:t>in </a:t>
            </a:r>
            <a:r>
              <a:rPr lang="en-US" sz="1800" i="1" dirty="0" smtClean="0"/>
              <a:t>Doyle's </a:t>
            </a:r>
            <a:r>
              <a:rPr lang="en-US" sz="1800" i="1" dirty="0"/>
              <a:t>Guide to the Australian Legal </a:t>
            </a:r>
            <a:r>
              <a:rPr lang="en-US" sz="1800" i="1" dirty="0" smtClean="0"/>
              <a:t>Profession 2016 </a:t>
            </a:r>
            <a:r>
              <a:rPr lang="en-US" sz="1800" dirty="0" smtClean="0"/>
              <a:t>as </a:t>
            </a:r>
            <a:r>
              <a:rPr lang="en-US" sz="1800" dirty="0"/>
              <a:t>a </a:t>
            </a:r>
            <a:r>
              <a:rPr lang="en-US" sz="1800" dirty="0" smtClean="0"/>
              <a:t>Recommended </a:t>
            </a:r>
            <a:r>
              <a:rPr lang="en-US" sz="1800" dirty="0"/>
              <a:t>Leading Commercial Litigation &amp; </a:t>
            </a:r>
            <a:r>
              <a:rPr lang="en-US" sz="1800" dirty="0" smtClean="0"/>
              <a:t>Dispute Resolution </a:t>
            </a:r>
            <a:r>
              <a:rPr lang="en-US" sz="1800" dirty="0"/>
              <a:t>Senior </a:t>
            </a:r>
            <a:r>
              <a:rPr lang="en-US" sz="1800" dirty="0" smtClean="0"/>
              <a:t>Counsel, </a:t>
            </a:r>
            <a:r>
              <a:rPr lang="en-US" sz="1800" dirty="0"/>
              <a:t>Dominique received the </a:t>
            </a:r>
            <a:r>
              <a:rPr lang="en-US" sz="1800" dirty="0" smtClean="0"/>
              <a:t>Barrister </a:t>
            </a:r>
            <a:r>
              <a:rPr lang="en-US" sz="1800" dirty="0"/>
              <a:t>of </a:t>
            </a:r>
            <a:r>
              <a:rPr lang="en-US" sz="1800" dirty="0" smtClean="0"/>
              <a:t>the Year Award in </a:t>
            </a:r>
            <a:r>
              <a:rPr lang="en-US" sz="1800" dirty="0"/>
              <a:t>the </a:t>
            </a:r>
            <a:r>
              <a:rPr lang="en-US" sz="1800" i="1" dirty="0" smtClean="0"/>
              <a:t>Lawyers </a:t>
            </a:r>
            <a:r>
              <a:rPr lang="en-US" sz="1800" i="1" dirty="0"/>
              <a:t>Weekly Australian Law </a:t>
            </a:r>
            <a:r>
              <a:rPr lang="en-US" sz="1800" i="1" dirty="0" smtClean="0"/>
              <a:t>Awards </a:t>
            </a:r>
            <a:r>
              <a:rPr lang="en-US" sz="1800" dirty="0" smtClean="0"/>
              <a:t>2016</a:t>
            </a:r>
            <a:r>
              <a:rPr lang="en-US" sz="1800" dirty="0"/>
              <a:t>.</a:t>
            </a:r>
          </a:p>
          <a:p>
            <a:pPr marL="0">
              <a:buNone/>
            </a:pPr>
            <a:r>
              <a:rPr lang="en-US" sz="1800" dirty="0" smtClean="0"/>
              <a:t>A </a:t>
            </a:r>
            <a:r>
              <a:rPr lang="en-US" sz="1800" dirty="0"/>
              <a:t>qualified arbitrator and mediator, Dominique is a member of </a:t>
            </a:r>
            <a:r>
              <a:rPr lang="en-US" sz="1800" dirty="0" smtClean="0"/>
              <a:t>the Arbitration </a:t>
            </a:r>
            <a:r>
              <a:rPr lang="en-US" sz="1800" dirty="0"/>
              <a:t>Panels for the National Broadband Network and for </a:t>
            </a:r>
            <a:r>
              <a:rPr lang="en-US" sz="1800" dirty="0" smtClean="0"/>
              <a:t>the Essential </a:t>
            </a:r>
            <a:r>
              <a:rPr lang="en-US" sz="1800" dirty="0"/>
              <a:t>Services Commission of South Australia for </a:t>
            </a:r>
            <a:r>
              <a:rPr lang="en-US" sz="1800" dirty="0" smtClean="0"/>
              <a:t>determination of </a:t>
            </a:r>
            <a:r>
              <a:rPr lang="en-US" sz="1800" dirty="0"/>
              <a:t>wholesale access disputes. She also serves as a trustee of </a:t>
            </a:r>
            <a:r>
              <a:rPr lang="en-US" sz="1800" dirty="0" smtClean="0"/>
              <a:t>a licensed industry </a:t>
            </a:r>
            <a:r>
              <a:rPr lang="en-US" sz="1800" dirty="0"/>
              <a:t>superannuation fund with $</a:t>
            </a:r>
            <a:r>
              <a:rPr lang="en-US" sz="1800" dirty="0" smtClean="0"/>
              <a:t>2.2 </a:t>
            </a:r>
            <a:r>
              <a:rPr lang="en-US" sz="1800" dirty="0"/>
              <a:t>billion FUM</a:t>
            </a:r>
            <a:r>
              <a:rPr lang="en-US" sz="1800" dirty="0" smtClean="0"/>
              <a:t>, with </a:t>
            </a:r>
            <a:r>
              <a:rPr lang="en-US" sz="1800" dirty="0"/>
              <a:t>appointments to its Audit &amp; Risk, Investment, and Insurance </a:t>
            </a:r>
            <a:r>
              <a:rPr lang="en-US" sz="1800" dirty="0" smtClean="0"/>
              <a:t>&amp; </a:t>
            </a:r>
            <a:r>
              <a:rPr lang="en-US" sz="1800" dirty="0"/>
              <a:t>Claims </a:t>
            </a:r>
            <a:r>
              <a:rPr lang="en-US" sz="1800" dirty="0" smtClean="0"/>
              <a:t>committees.</a:t>
            </a:r>
          </a:p>
          <a:p>
            <a:pPr marL="0">
              <a:buNone/>
            </a:pPr>
            <a:r>
              <a:rPr lang="en-US" sz="1800" dirty="0" smtClean="0"/>
              <a:t>Prior </a:t>
            </a:r>
            <a:r>
              <a:rPr lang="en-US" sz="1800" dirty="0"/>
              <a:t>to the Bar, Dominique was a lawyer with </a:t>
            </a:r>
            <a:r>
              <a:rPr lang="en-US" sz="1800" dirty="0" err="1"/>
              <a:t>Mallesons</a:t>
            </a:r>
            <a:r>
              <a:rPr lang="en-US" sz="1800" dirty="0"/>
              <a:t> </a:t>
            </a:r>
            <a:r>
              <a:rPr lang="en-US" sz="1800" dirty="0" smtClean="0"/>
              <a:t>Stephen Jacques </a:t>
            </a:r>
            <a:r>
              <a:rPr lang="en-US" sz="1800" dirty="0"/>
              <a:t>and Research Director to the Chief Justice of New </a:t>
            </a:r>
            <a:r>
              <a:rPr lang="en-US" sz="1800" dirty="0" smtClean="0"/>
              <a:t>South Wales</a:t>
            </a:r>
            <a:r>
              <a:rPr lang="en-US" sz="1800" dirty="0"/>
              <a:t>, the Hon. Murray Gleeson AC. </a:t>
            </a:r>
            <a:r>
              <a:rPr lang="en-US" sz="1800" dirty="0" smtClean="0"/>
              <a:t>She is </a:t>
            </a:r>
            <a:r>
              <a:rPr lang="en-US" sz="1800" dirty="0"/>
              <a:t>an </a:t>
            </a:r>
            <a:r>
              <a:rPr lang="en-US" sz="1800" dirty="0" err="1"/>
              <a:t>honours</a:t>
            </a:r>
            <a:r>
              <a:rPr lang="en-US" sz="1800" dirty="0"/>
              <a:t> </a:t>
            </a:r>
            <a:r>
              <a:rPr lang="en-US" sz="1800" dirty="0" smtClean="0"/>
              <a:t>graduate in </a:t>
            </a:r>
            <a:r>
              <a:rPr lang="en-US" sz="1800" dirty="0"/>
              <a:t>law from the University of Sydney and the University of Oxford</a:t>
            </a:r>
            <a:r>
              <a:rPr lang="en-US" sz="1800" dirty="0" smtClean="0"/>
              <a:t>, where </a:t>
            </a:r>
            <a:r>
              <a:rPr lang="en-US" sz="1800" dirty="0"/>
              <a:t>she was the Sir Robert </a:t>
            </a:r>
            <a:r>
              <a:rPr lang="en-US" sz="1800" dirty="0" err="1"/>
              <a:t>Menzies</a:t>
            </a:r>
            <a:r>
              <a:rPr lang="en-US" sz="1800" dirty="0"/>
              <a:t> Memorial </a:t>
            </a:r>
            <a:r>
              <a:rPr lang="en-US" sz="1800" dirty="0" smtClean="0"/>
              <a:t>Scholar</a:t>
            </a:r>
            <a:r>
              <a:rPr lang="en-US" sz="1800" dirty="0"/>
              <a:t>.</a:t>
            </a:r>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3862801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smtClean="0"/>
              <a:t>Bywater</a:t>
            </a:r>
            <a:r>
              <a:rPr lang="en-US" sz="2400" b="1" dirty="0" smtClean="0"/>
              <a:t> Investments Limited v Commissioner of Taxation; </a:t>
            </a:r>
            <a:r>
              <a:rPr lang="en-US" sz="2400" b="1" dirty="0" err="1" smtClean="0"/>
              <a:t>Hua</a:t>
            </a:r>
            <a:r>
              <a:rPr lang="en-US" sz="2400" b="1" dirty="0" smtClean="0"/>
              <a:t> Wang Bank </a:t>
            </a:r>
            <a:r>
              <a:rPr lang="en-US" sz="2400" b="1" dirty="0" err="1" smtClean="0"/>
              <a:t>Berhad</a:t>
            </a:r>
            <a:r>
              <a:rPr lang="en-US" sz="2400" b="1" dirty="0" smtClean="0"/>
              <a:t> v Commissioner of Taxation [2016] HCA 45 at [80]</a:t>
            </a:r>
            <a:endParaRPr lang="en-US" sz="2400" dirty="0"/>
          </a:p>
        </p:txBody>
      </p:sp>
      <p:sp>
        <p:nvSpPr>
          <p:cNvPr id="3" name="Content Placeholder 2"/>
          <p:cNvSpPr>
            <a:spLocks noGrp="1"/>
          </p:cNvSpPr>
          <p:nvPr>
            <p:ph idx="1"/>
          </p:nvPr>
        </p:nvSpPr>
        <p:spPr/>
        <p:txBody>
          <a:bodyPr>
            <a:normAutofit/>
          </a:bodyPr>
          <a:lstStyle/>
          <a:p>
            <a:r>
              <a:rPr lang="en-US" dirty="0" smtClean="0"/>
              <a:t>“There </a:t>
            </a:r>
            <a:r>
              <a:rPr lang="en-US" dirty="0"/>
              <a:t>is little which is uncertain about the difference between a board of directors that actually meets and makes independent judgments, and a board whose meetings are mere window dressing comprised of rubber-stamping decisions actually made elsewhere by others. </a:t>
            </a:r>
            <a:r>
              <a:rPr lang="en-US" b="1" dirty="0"/>
              <a:t>In Australia, directors of a corporation are required by </a:t>
            </a:r>
            <a:r>
              <a:rPr lang="en-US" b="1" dirty="0" smtClean="0"/>
              <a:t>law </a:t>
            </a:r>
            <a:r>
              <a:rPr lang="en-US" b="1" dirty="0"/>
              <a:t>to inform themselves about the subject matter of decisions relating to the corporation to the extent that they reasonably believe is appropriate and to make decisions on the basis of what they rationally believe is in the best interests of the corporation</a:t>
            </a:r>
            <a:r>
              <a:rPr lang="en-US" dirty="0"/>
              <a:t>. Similar obligations apply in the United </a:t>
            </a:r>
            <a:r>
              <a:rPr lang="en-US" dirty="0" smtClean="0"/>
              <a:t>Kingdom. </a:t>
            </a:r>
            <a:r>
              <a:rPr lang="en-US" dirty="0"/>
              <a:t>Experience suggests that there is no particular difficulty in determining whether or not directors have complied with those obligations, still less in determining whether a board has so abrogated its decision-making power as to become in effect a mere puppet or cypher for the implementation of instructions from another. Civil actions and prosecutions for breach of directorial duties are routinely prosecuted on that </a:t>
            </a:r>
            <a:r>
              <a:rPr lang="en-US" dirty="0" smtClean="0"/>
              <a:t>basis.”</a:t>
            </a:r>
            <a:endParaRPr lang="en-US" dirty="0"/>
          </a:p>
        </p:txBody>
      </p:sp>
      <p:sp>
        <p:nvSpPr>
          <p:cNvPr id="4" name="Text Placeholder 3"/>
          <p:cNvSpPr>
            <a:spLocks noGrp="1"/>
          </p:cNvSpPr>
          <p:nvPr>
            <p:ph type="body" sz="half" idx="2"/>
          </p:nvPr>
        </p:nvSpPr>
        <p:spPr/>
        <p:txBody>
          <a:bodyPr/>
          <a:lstStyle/>
          <a:p>
            <a:pPr algn="r"/>
            <a:r>
              <a:rPr lang="en-US" dirty="0" smtClean="0"/>
              <a:t>In context of determining corporate residence for income tax purposes </a:t>
            </a:r>
            <a:endParaRPr lang="en-US" dirty="0"/>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2629723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Breach of duties: diverse scenarios</a:t>
            </a:r>
            <a:endParaRPr lang="en-US" dirty="0"/>
          </a:p>
        </p:txBody>
      </p:sp>
      <p:sp>
        <p:nvSpPr>
          <p:cNvPr id="6" name="Footer Placeholder 5"/>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21</a:t>
            </a:fld>
            <a:endParaRPr lang="en-US" dirty="0"/>
          </a:p>
        </p:txBody>
      </p:sp>
    </p:spTree>
    <p:extLst>
      <p:ext uri="{BB962C8B-B14F-4D97-AF65-F5344CB8AC3E}">
        <p14:creationId xmlns:p14="http://schemas.microsoft.com/office/powerpoint/2010/main" val="2293081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lvl="0"/>
            <a:endParaRPr lang="en-US" dirty="0" smtClean="0"/>
          </a:p>
          <a:p>
            <a:pPr lvl="0"/>
            <a:r>
              <a:rPr lang="en-US" dirty="0" smtClean="0"/>
              <a:t>Many </a:t>
            </a:r>
            <a:r>
              <a:rPr lang="en-US" dirty="0"/>
              <a:t>cases dealing with s 180(1) and not all will involve the national regulator. </a:t>
            </a:r>
            <a:endParaRPr lang="en-US" dirty="0" smtClean="0"/>
          </a:p>
          <a:p>
            <a:pPr lvl="0"/>
            <a:r>
              <a:rPr lang="en-US" dirty="0" smtClean="0"/>
              <a:t>Company’s </a:t>
            </a:r>
            <a:r>
              <a:rPr lang="en-US" dirty="0"/>
              <a:t>circumstances and role and responsibility of the relevant director — and whether they </a:t>
            </a:r>
            <a:r>
              <a:rPr lang="en-US" dirty="0" smtClean="0"/>
              <a:t>measured </a:t>
            </a:r>
            <a:r>
              <a:rPr lang="en-US" dirty="0"/>
              <a:t>up — vary from case to case. </a:t>
            </a:r>
            <a:endParaRPr lang="en-US" dirty="0" smtClean="0"/>
          </a:p>
          <a:p>
            <a:pPr lvl="0"/>
            <a:r>
              <a:rPr lang="en-US" dirty="0" smtClean="0"/>
              <a:t>Necessary </a:t>
            </a:r>
            <a:r>
              <a:rPr lang="en-US" dirty="0"/>
              <a:t>to examine </a:t>
            </a:r>
            <a:r>
              <a:rPr lang="en-US" dirty="0" smtClean="0"/>
              <a:t>peculiar </a:t>
            </a:r>
            <a:r>
              <a:rPr lang="en-US" dirty="0"/>
              <a:t>facts and circumstances and assess, according to the test, whether </a:t>
            </a:r>
            <a:r>
              <a:rPr lang="en-US" dirty="0" smtClean="0"/>
              <a:t>director </a:t>
            </a:r>
            <a:r>
              <a:rPr lang="en-US" dirty="0"/>
              <a:t>or officer measured up. </a:t>
            </a:r>
            <a:endParaRPr lang="en-US" dirty="0" smtClean="0"/>
          </a:p>
          <a:p>
            <a:pPr lvl="0"/>
            <a:r>
              <a:rPr lang="en-US" dirty="0"/>
              <a:t>Most cases under s 181(1), which concerns the separate duties </a:t>
            </a:r>
            <a:r>
              <a:rPr lang="en-US" dirty="0" smtClean="0"/>
              <a:t>of (a</a:t>
            </a:r>
            <a:r>
              <a:rPr lang="en-US" dirty="0"/>
              <a:t>) (bests interests of the company) and (b) (for a proper purpose), involve an assessment of a positive act or decision made by a director or officer. </a:t>
            </a:r>
            <a:endParaRPr lang="en-US" dirty="0" smtClean="0"/>
          </a:p>
          <a:p>
            <a:pPr lvl="0"/>
            <a:r>
              <a:rPr lang="en-US" dirty="0" smtClean="0"/>
              <a:t>The </a:t>
            </a:r>
            <a:r>
              <a:rPr lang="en-US" dirty="0"/>
              <a:t>quality of the decision is then tested. </a:t>
            </a:r>
            <a:endParaRPr lang="en-US" dirty="0" smtClean="0"/>
          </a:p>
          <a:p>
            <a:pPr lvl="0"/>
            <a:r>
              <a:rPr lang="en-US" dirty="0" smtClean="0"/>
              <a:t>The </a:t>
            </a:r>
            <a:r>
              <a:rPr lang="en-US" dirty="0"/>
              <a:t>common law duties are </a:t>
            </a:r>
            <a:r>
              <a:rPr lang="en-US" dirty="0" smtClean="0"/>
              <a:t>equivalent</a:t>
            </a:r>
            <a:r>
              <a:rPr lang="en-GB" dirty="0" smtClean="0"/>
              <a:t>.</a:t>
            </a:r>
            <a:endParaRPr lang="en-GB" dirty="0"/>
          </a:p>
          <a:p>
            <a:endParaRPr lang="en-US" dirty="0"/>
          </a:p>
        </p:txBody>
      </p:sp>
      <p:sp>
        <p:nvSpPr>
          <p:cNvPr id="4" name="Text Placeholder 3"/>
          <p:cNvSpPr>
            <a:spLocks noGrp="1"/>
          </p:cNvSpPr>
          <p:nvPr>
            <p:ph type="body" sz="half" idx="2"/>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722693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 third party private cause of action for damages for breach of duty</a:t>
            </a:r>
            <a:endParaRPr lang="en-US" dirty="0"/>
          </a:p>
        </p:txBody>
      </p:sp>
      <p:sp>
        <p:nvSpPr>
          <p:cNvPr id="3" name="Content Placeholder 2"/>
          <p:cNvSpPr>
            <a:spLocks noGrp="1"/>
          </p:cNvSpPr>
          <p:nvPr>
            <p:ph idx="1"/>
          </p:nvPr>
        </p:nvSpPr>
        <p:spPr/>
        <p:txBody>
          <a:bodyPr>
            <a:normAutofit fontScale="92500" lnSpcReduction="10000"/>
          </a:bodyPr>
          <a:lstStyle/>
          <a:p>
            <a:r>
              <a:rPr lang="en-US" sz="2400" i="1" dirty="0">
                <a:hlinkClick r:id="rId2"/>
              </a:rPr>
              <a:t>Day v Woolworths Ltd &amp; </a:t>
            </a:r>
            <a:r>
              <a:rPr lang="en-US" sz="2400" i="1" dirty="0" err="1">
                <a:hlinkClick r:id="rId2"/>
              </a:rPr>
              <a:t>Ors</a:t>
            </a:r>
            <a:r>
              <a:rPr lang="en-US" sz="2400" i="1" dirty="0">
                <a:hlinkClick r:id="rId2"/>
              </a:rPr>
              <a:t> [2016] QCA </a:t>
            </a:r>
            <a:r>
              <a:rPr lang="en-US" sz="2400" i="1" dirty="0" smtClean="0">
                <a:hlinkClick r:id="rId2"/>
              </a:rPr>
              <a:t>337</a:t>
            </a:r>
            <a:endParaRPr lang="en-US" sz="2400" i="1" dirty="0" smtClean="0"/>
          </a:p>
          <a:p>
            <a:pPr marL="91440" lvl="1" indent="-91440">
              <a:spcBef>
                <a:spcPts val="1200"/>
              </a:spcBef>
              <a:spcAft>
                <a:spcPts val="200"/>
              </a:spcAft>
              <a:buSzPct val="100000"/>
              <a:buFont typeface="Calibri" panose="020F0502020204030204" pitchFamily="34" charset="0"/>
              <a:buChar char=" "/>
            </a:pPr>
            <a:r>
              <a:rPr lang="en-US" sz="2200" dirty="0"/>
              <a:t>Highlights that properly construed, </a:t>
            </a:r>
            <a:r>
              <a:rPr lang="en-US" sz="2200" dirty="0" err="1"/>
              <a:t>ss</a:t>
            </a:r>
            <a:r>
              <a:rPr lang="en-US" sz="2200" dirty="0"/>
              <a:t> 180(1) and 181(1) do not create a private cause of action for damages for breach other than where there is an express provision of the Corporations Act provides for </a:t>
            </a:r>
            <a:r>
              <a:rPr lang="en-US" sz="2200" dirty="0" smtClean="0"/>
              <a:t>it.</a:t>
            </a:r>
          </a:p>
          <a:p>
            <a:pPr marL="91440" lvl="1" indent="-91440">
              <a:spcBef>
                <a:spcPts val="1200"/>
              </a:spcBef>
              <a:spcAft>
                <a:spcPts val="200"/>
              </a:spcAft>
              <a:buSzPct val="100000"/>
              <a:buFont typeface="Calibri" panose="020F0502020204030204" pitchFamily="34" charset="0"/>
              <a:buChar char=" "/>
            </a:pPr>
            <a:r>
              <a:rPr lang="en-US" sz="2200" dirty="0" smtClean="0"/>
              <a:t>Slip &amp; fall appeal </a:t>
            </a:r>
            <a:r>
              <a:rPr lang="en-US" sz="2200" dirty="0"/>
              <a:t>from </a:t>
            </a:r>
            <a:r>
              <a:rPr lang="en-US" sz="2200" dirty="0" smtClean="0"/>
              <a:t>District </a:t>
            </a:r>
            <a:r>
              <a:rPr lang="en-US" sz="2200" dirty="0"/>
              <a:t>Court </a:t>
            </a:r>
            <a:endParaRPr lang="en-US" sz="2200" dirty="0" smtClean="0"/>
          </a:p>
          <a:p>
            <a:r>
              <a:rPr lang="en-US" sz="2200" dirty="0" smtClean="0"/>
              <a:t>Sought to add Woolworths directors and company secretary as respondents to claim</a:t>
            </a:r>
          </a:p>
          <a:p>
            <a:r>
              <a:rPr lang="en-US" sz="2200" dirty="0" smtClean="0"/>
              <a:t>No </a:t>
            </a:r>
            <a:r>
              <a:rPr lang="en-US" sz="2200" dirty="0"/>
              <a:t>statutory cause of action conferring a right to damages or compensation upon a third party in </a:t>
            </a:r>
            <a:r>
              <a:rPr lang="en-US" sz="2200" dirty="0" smtClean="0"/>
              <a:t>plaintiff’s </a:t>
            </a:r>
            <a:r>
              <a:rPr lang="en-US" sz="2200" dirty="0"/>
              <a:t>position for breach of </a:t>
            </a:r>
            <a:r>
              <a:rPr lang="en-US" sz="2200" dirty="0" smtClean="0"/>
              <a:t>officer’s </a:t>
            </a:r>
            <a:r>
              <a:rPr lang="en-US" sz="2200" dirty="0"/>
              <a:t>general duties under </a:t>
            </a:r>
            <a:r>
              <a:rPr lang="en-US" sz="2200" dirty="0" err="1"/>
              <a:t>ss</a:t>
            </a:r>
            <a:r>
              <a:rPr lang="en-US" sz="2200" dirty="0"/>
              <a:t> 180(1) or 181(1).</a:t>
            </a:r>
          </a:p>
          <a:p>
            <a:r>
              <a:rPr lang="en-US" sz="2200" dirty="0" smtClean="0"/>
              <a:t>Two reasons:</a:t>
            </a:r>
            <a:r>
              <a:rPr lang="en-US" sz="2200" dirty="0"/>
              <a:t> </a:t>
            </a:r>
            <a:endParaRPr lang="en-US" sz="2200" dirty="0" smtClean="0"/>
          </a:p>
          <a:p>
            <a:pPr lvl="1"/>
            <a:r>
              <a:rPr lang="en-US" sz="2200" dirty="0" smtClean="0"/>
              <a:t>Loss suffered by third party is not loss “suffered by the corporation” within meaning of s 1317H(1)</a:t>
            </a:r>
          </a:p>
          <a:p>
            <a:pPr lvl="1"/>
            <a:r>
              <a:rPr lang="en-US" sz="2200" dirty="0" smtClean="0"/>
              <a:t>Only ASIC or the corporation may apply for a compensation order under s 1317J.</a:t>
            </a:r>
            <a:endParaRPr lang="en-US" sz="2200" dirty="0"/>
          </a:p>
          <a:p>
            <a:pPr lvl="1"/>
            <a:endParaRPr lang="en-US" sz="2200" dirty="0" smtClean="0"/>
          </a:p>
        </p:txBody>
      </p:sp>
      <p:sp>
        <p:nvSpPr>
          <p:cNvPr id="4" name="Text Placeholder 3"/>
          <p:cNvSpPr>
            <a:spLocks noGrp="1"/>
          </p:cNvSpPr>
          <p:nvPr>
            <p:ph type="body" sz="half" idx="2"/>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3228982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 to protect income stream</a:t>
            </a:r>
            <a:endParaRPr lang="en-US" dirty="0"/>
          </a:p>
        </p:txBody>
      </p:sp>
      <p:sp>
        <p:nvSpPr>
          <p:cNvPr id="3" name="Content Placeholder 2"/>
          <p:cNvSpPr>
            <a:spLocks noGrp="1"/>
          </p:cNvSpPr>
          <p:nvPr>
            <p:ph idx="1"/>
          </p:nvPr>
        </p:nvSpPr>
        <p:spPr/>
        <p:txBody>
          <a:bodyPr>
            <a:normAutofit/>
          </a:bodyPr>
          <a:lstStyle/>
          <a:p>
            <a:pPr lvl="0"/>
            <a:r>
              <a:rPr lang="en-AU" sz="2800" i="1" u="sng" dirty="0">
                <a:hlinkClick r:id="rId3" invalidUrl="http://www.austlii.edu.au/cgi-bin/sinodisp/au/cases/vic/VSC/2016/303.html?stem=0&amp;synonyms=0&amp;query=title(&quot;2016 VSC 303&quot;)"/>
              </a:rPr>
              <a:t>Strategic Management Australia AFL Pty Ltd v Precision Sports &amp; Entertainment Group Pty Ltd; Chillimia Pty Ltd v Same</a:t>
            </a:r>
            <a:r>
              <a:rPr lang="en-AU" sz="2800" u="sng" dirty="0">
                <a:hlinkClick r:id="rId4" invalidUrl="http://www.austlii.edu.au/cgi-bin/sinodisp/au/cases/vic/VSC/2016/303.html?stem=0&amp;synonyms=0&amp;query=title(&quot;2016 VSC 303&quot;)"/>
              </a:rPr>
              <a:t> (2016) 114 ACSR </a:t>
            </a:r>
            <a:r>
              <a:rPr lang="en-AU" sz="2800" u="sng" dirty="0" smtClean="0">
                <a:hlinkClick r:id="rId5" invalidUrl="http://www.austlii.edu.au/cgi-bin/sinodisp/au/cases/vic/VSC/2016/303.html?stem=0&amp;synonyms=0&amp;query=title(&quot;2016 VSC 303&quot;)"/>
              </a:rPr>
              <a:t>1</a:t>
            </a:r>
            <a:endParaRPr lang="en-AU" sz="2800" u="sng" dirty="0" smtClean="0"/>
          </a:p>
          <a:p>
            <a:pPr marL="285750" lvl="1" indent="-285750">
              <a:spcBef>
                <a:spcPts val="1200"/>
              </a:spcBef>
              <a:spcAft>
                <a:spcPts val="200"/>
              </a:spcAft>
              <a:buSzPct val="100000"/>
            </a:pPr>
            <a:r>
              <a:rPr lang="en-US" sz="2400" dirty="0" smtClean="0">
                <a:solidFill>
                  <a:srgbClr val="000000">
                    <a:lumMod val="75000"/>
                    <a:lumOff val="25000"/>
                  </a:srgbClr>
                </a:solidFill>
              </a:rPr>
              <a:t>Alleged former managing director and officer breached their duties of care and diligence. </a:t>
            </a:r>
          </a:p>
          <a:p>
            <a:pPr marL="285750" lvl="1" indent="-285750">
              <a:spcBef>
                <a:spcPts val="1200"/>
              </a:spcBef>
              <a:spcAft>
                <a:spcPts val="200"/>
              </a:spcAft>
              <a:buSzPct val="100000"/>
            </a:pPr>
            <a:r>
              <a:rPr lang="en-US" sz="2400" dirty="0" err="1" smtClean="0">
                <a:solidFill>
                  <a:srgbClr val="000000">
                    <a:lumMod val="75000"/>
                    <a:lumOff val="25000"/>
                  </a:srgbClr>
                </a:solidFill>
              </a:rPr>
              <a:t>Sifris</a:t>
            </a:r>
            <a:r>
              <a:rPr lang="en-US" sz="2400" dirty="0" smtClean="0">
                <a:solidFill>
                  <a:srgbClr val="000000">
                    <a:lumMod val="75000"/>
                    <a:lumOff val="25000"/>
                  </a:srgbClr>
                </a:solidFill>
              </a:rPr>
              <a:t> J: directors failed </a:t>
            </a:r>
            <a:r>
              <a:rPr lang="en-US" sz="2400" dirty="0" smtClean="0">
                <a:solidFill>
                  <a:srgbClr val="000000">
                    <a:lumMod val="75000"/>
                    <a:lumOff val="25000"/>
                  </a:srgbClr>
                </a:solidFill>
              </a:rPr>
              <a:t>to ensure Strategic Management’s income stream was adequately protected. </a:t>
            </a:r>
            <a:endParaRPr lang="en-US" sz="2400" dirty="0" smtClean="0">
              <a:solidFill>
                <a:srgbClr val="000000">
                  <a:lumMod val="75000"/>
                  <a:lumOff val="25000"/>
                </a:srgbClr>
              </a:solidFill>
            </a:endParaRPr>
          </a:p>
          <a:p>
            <a:pPr marL="285750" lvl="1" indent="-285750">
              <a:spcBef>
                <a:spcPts val="1200"/>
              </a:spcBef>
              <a:spcAft>
                <a:spcPts val="200"/>
              </a:spcAft>
              <a:buSzPct val="100000"/>
            </a:pPr>
            <a:r>
              <a:rPr lang="en-US" sz="2400" dirty="0"/>
              <a:t>Strategic </a:t>
            </a:r>
            <a:r>
              <a:rPr lang="en-US" sz="2400" dirty="0" smtClean="0"/>
              <a:t>impoverished </a:t>
            </a:r>
            <a:r>
              <a:rPr lang="en-US" sz="2400" dirty="0"/>
              <a:t>and suffered loss and damage as a result of the conduct of </a:t>
            </a:r>
            <a:r>
              <a:rPr lang="en-US" sz="2400" dirty="0" smtClean="0"/>
              <a:t>directors, entitled </a:t>
            </a:r>
            <a:r>
              <a:rPr lang="en-US" sz="2400" dirty="0"/>
              <a:t>to </a:t>
            </a:r>
            <a:r>
              <a:rPr lang="en-US" sz="2400" dirty="0" smtClean="0"/>
              <a:t>order </a:t>
            </a:r>
            <a:r>
              <a:rPr lang="en-US" sz="2400" dirty="0"/>
              <a:t>for damages to compensate </a:t>
            </a:r>
            <a:r>
              <a:rPr lang="en-US" sz="2400" dirty="0" smtClean="0"/>
              <a:t>loss</a:t>
            </a:r>
            <a:r>
              <a:rPr lang="en-US" sz="2400" dirty="0"/>
              <a:t>.</a:t>
            </a:r>
            <a:r>
              <a:rPr lang="en-GB" sz="2400" dirty="0"/>
              <a:t> </a:t>
            </a:r>
            <a:endParaRPr lang="en-US" sz="2400" dirty="0">
              <a:solidFill>
                <a:srgbClr val="000000">
                  <a:lumMod val="75000"/>
                  <a:lumOff val="25000"/>
                </a:srgbClr>
              </a:solidFill>
            </a:endParaRPr>
          </a:p>
          <a:p>
            <a:pPr lvl="0"/>
            <a:endParaRPr lang="en-AU" sz="2800" dirty="0"/>
          </a:p>
          <a:p>
            <a:endParaRPr lang="en-US" dirty="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575970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 to monitor &amp; enquire</a:t>
            </a:r>
            <a:endParaRPr lang="en-US" dirty="0"/>
          </a:p>
        </p:txBody>
      </p:sp>
      <p:sp>
        <p:nvSpPr>
          <p:cNvPr id="3" name="Content Placeholder 2"/>
          <p:cNvSpPr>
            <a:spLocks noGrp="1"/>
          </p:cNvSpPr>
          <p:nvPr>
            <p:ph idx="1"/>
          </p:nvPr>
        </p:nvSpPr>
        <p:spPr/>
        <p:txBody>
          <a:bodyPr>
            <a:normAutofit/>
          </a:bodyPr>
          <a:lstStyle/>
          <a:p>
            <a:pPr lvl="0"/>
            <a:r>
              <a:rPr lang="en-AU" sz="2800" i="1" u="sng" dirty="0" smtClean="0">
                <a:hlinkClick r:id="rId2" invalidUrl="http://www.courts.sa.gov.au/Judgments/Lists/Judgments/Attachments/3038/2016 SASC 204.pdf"/>
              </a:rPr>
              <a:t>Australian </a:t>
            </a:r>
            <a:r>
              <a:rPr lang="en-AU" sz="2800" i="1" u="sng" dirty="0">
                <a:hlinkClick r:id="rId3" invalidUrl="http://www.courts.sa.gov.au/Judgments/Lists/Judgments/Attachments/3038/2016 SASC 204.pdf"/>
              </a:rPr>
              <a:t>Staging &amp; Rigging: Events P/L (recs apptd to assets) (in liq) v Elite Systems Australia P/L</a:t>
            </a:r>
            <a:r>
              <a:rPr lang="en-AU" sz="2800" u="sng" dirty="0">
                <a:hlinkClick r:id="rId4" invalidUrl="http://www.courts.sa.gov.au/Judgments/Lists/Judgments/Attachments/3038/2016 SASC 204.pdf"/>
              </a:rPr>
              <a:t> [2016] SASC </a:t>
            </a:r>
            <a:r>
              <a:rPr lang="en-AU" sz="2800" u="sng" dirty="0" smtClean="0">
                <a:hlinkClick r:id="rId5" invalidUrl="http://www.courts.sa.gov.au/Judgments/Lists/Judgments/Attachments/3038/2016 SASC 204.pdf"/>
              </a:rPr>
              <a:t>204</a:t>
            </a:r>
            <a:r>
              <a:rPr lang="en-AU" sz="2800" dirty="0" smtClean="0"/>
              <a:t> </a:t>
            </a:r>
          </a:p>
          <a:p>
            <a:pPr marL="285750" lvl="1" indent="-285750">
              <a:spcBef>
                <a:spcPts val="1200"/>
              </a:spcBef>
              <a:spcAft>
                <a:spcPts val="200"/>
              </a:spcAft>
              <a:buSzPct val="100000"/>
            </a:pPr>
            <a:r>
              <a:rPr lang="en-US" sz="2400" dirty="0" smtClean="0">
                <a:solidFill>
                  <a:srgbClr val="000000">
                    <a:lumMod val="75000"/>
                    <a:lumOff val="25000"/>
                  </a:srgbClr>
                </a:solidFill>
              </a:rPr>
              <a:t>Damages claim, received $200 000 in unlawful disbursements from ASR Events. </a:t>
            </a:r>
          </a:p>
          <a:p>
            <a:pPr marL="285750" lvl="1" indent="-285750">
              <a:spcBef>
                <a:spcPts val="1200"/>
              </a:spcBef>
              <a:spcAft>
                <a:spcPts val="200"/>
              </a:spcAft>
              <a:buSzPct val="100000"/>
            </a:pPr>
            <a:r>
              <a:rPr lang="en-US" sz="2400" dirty="0" smtClean="0">
                <a:solidFill>
                  <a:srgbClr val="000000">
                    <a:lumMod val="75000"/>
                    <a:lumOff val="25000"/>
                  </a:srgbClr>
                </a:solidFill>
              </a:rPr>
              <a:t>Director of ASR Events breached duty of care and diligence by failing to monitor bank account, or make further enquiries. </a:t>
            </a:r>
          </a:p>
          <a:p>
            <a:pPr marL="285750" lvl="1" indent="-285750">
              <a:spcBef>
                <a:spcPts val="1200"/>
              </a:spcBef>
              <a:spcAft>
                <a:spcPts val="200"/>
              </a:spcAft>
              <a:buSzPct val="100000"/>
            </a:pPr>
            <a:r>
              <a:rPr lang="en-US" sz="2400" dirty="0" smtClean="0">
                <a:solidFill>
                  <a:srgbClr val="000000">
                    <a:lumMod val="75000"/>
                    <a:lumOff val="25000"/>
                  </a:srgbClr>
                </a:solidFill>
              </a:rPr>
              <a:t>Elite System accessorily liable as intentionally assisted the director in director’s breach. </a:t>
            </a:r>
          </a:p>
          <a:p>
            <a:pPr marL="285750" lvl="1" indent="-285750">
              <a:spcBef>
                <a:spcPts val="1200"/>
              </a:spcBef>
              <a:spcAft>
                <a:spcPts val="200"/>
              </a:spcAft>
              <a:buSzPct val="100000"/>
            </a:pPr>
            <a:r>
              <a:rPr lang="en-US" sz="2400" dirty="0" err="1" smtClean="0">
                <a:solidFill>
                  <a:srgbClr val="000000">
                    <a:lumMod val="75000"/>
                    <a:lumOff val="25000"/>
                  </a:srgbClr>
                </a:solidFill>
              </a:rPr>
              <a:t>Nb</a:t>
            </a:r>
            <a:r>
              <a:rPr lang="en-US" sz="2400" dirty="0" smtClean="0">
                <a:solidFill>
                  <a:srgbClr val="000000">
                    <a:lumMod val="75000"/>
                    <a:lumOff val="25000"/>
                  </a:srgbClr>
                </a:solidFill>
              </a:rPr>
              <a:t> undefended by company; director affidavit contained helpful admissions </a:t>
            </a:r>
            <a:endParaRPr lang="en-US" sz="2400" dirty="0">
              <a:solidFill>
                <a:srgbClr val="000000">
                  <a:lumMod val="75000"/>
                  <a:lumOff val="25000"/>
                </a:srgbClr>
              </a:solidFill>
            </a:endParaRPr>
          </a:p>
          <a:p>
            <a:pPr lvl="0"/>
            <a:endParaRPr lang="en-AU" sz="2800" dirty="0"/>
          </a:p>
          <a:p>
            <a:endParaRPr lang="en-US" dirty="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25</a:t>
            </a:fld>
            <a:endParaRPr lang="en-US" dirty="0"/>
          </a:p>
        </p:txBody>
      </p:sp>
    </p:spTree>
    <p:extLst>
      <p:ext uri="{BB962C8B-B14F-4D97-AF65-F5344CB8AC3E}">
        <p14:creationId xmlns:p14="http://schemas.microsoft.com/office/powerpoint/2010/main" val="3280067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Breaches </a:t>
            </a:r>
            <a:r>
              <a:rPr lang="en-US" dirty="0"/>
              <a:t>of </a:t>
            </a:r>
            <a:r>
              <a:rPr lang="en-US" dirty="0" smtClean="0"/>
              <a:t>Duty by Liquidators</a:t>
            </a:r>
            <a:endParaRPr lang="en-US" dirty="0"/>
          </a:p>
        </p:txBody>
      </p:sp>
      <p:sp>
        <p:nvSpPr>
          <p:cNvPr id="3" name="Content Placeholder 2"/>
          <p:cNvSpPr>
            <a:spLocks noGrp="1"/>
          </p:cNvSpPr>
          <p:nvPr>
            <p:ph idx="1"/>
          </p:nvPr>
        </p:nvSpPr>
        <p:spPr/>
        <p:txBody>
          <a:bodyPr>
            <a:normAutofit fontScale="92500" lnSpcReduction="20000"/>
          </a:bodyPr>
          <a:lstStyle/>
          <a:p>
            <a:pPr lvl="0"/>
            <a:r>
              <a:rPr lang="en-AU" sz="2800" i="1" u="sng" dirty="0">
                <a:hlinkClick r:id="rId2"/>
              </a:rPr>
              <a:t>Asden Developments Pty Ltd </a:t>
            </a:r>
            <a:r>
              <a:rPr lang="en-AU" sz="2800" i="1" u="sng" dirty="0" smtClean="0">
                <a:hlinkClick r:id="rId2"/>
              </a:rPr>
              <a:t>(</a:t>
            </a:r>
            <a:r>
              <a:rPr lang="en-AU" sz="2800" i="1" u="sng" dirty="0">
                <a:hlinkClick r:id="rId2"/>
              </a:rPr>
              <a:t>in liq) v Dinoris </a:t>
            </a:r>
            <a:r>
              <a:rPr lang="en-AU" sz="2800" i="1" u="sng" dirty="0" smtClean="0">
                <a:hlinkClick r:id="rId2"/>
              </a:rPr>
              <a:t>(</a:t>
            </a:r>
            <a:r>
              <a:rPr lang="en-AU" sz="2800" i="1" u="sng" dirty="0">
                <a:hlinkClick r:id="rId2"/>
              </a:rPr>
              <a:t>No 3) </a:t>
            </a:r>
            <a:r>
              <a:rPr lang="en-AU" sz="2800" u="sng" dirty="0">
                <a:hlinkClick r:id="rId2"/>
              </a:rPr>
              <a:t>(2016) 114 ACSR </a:t>
            </a:r>
            <a:r>
              <a:rPr lang="en-AU" sz="2800" u="sng" dirty="0" smtClean="0">
                <a:hlinkClick r:id="rId2"/>
              </a:rPr>
              <a:t>347</a:t>
            </a:r>
            <a:endParaRPr lang="en-US" dirty="0" smtClean="0"/>
          </a:p>
          <a:p>
            <a:pPr marL="285750" lvl="1" indent="-285750">
              <a:spcBef>
                <a:spcPts val="1200"/>
              </a:spcBef>
              <a:spcAft>
                <a:spcPts val="200"/>
              </a:spcAft>
              <a:buSzPct val="100000"/>
            </a:pPr>
            <a:r>
              <a:rPr lang="en-US" sz="2400" dirty="0" smtClean="0">
                <a:solidFill>
                  <a:srgbClr val="000000">
                    <a:lumMod val="75000"/>
                    <a:lumOff val="25000"/>
                  </a:srgbClr>
                </a:solidFill>
              </a:rPr>
              <a:t>Former liquidator breached s180(1) (“officer”).</a:t>
            </a:r>
          </a:p>
          <a:p>
            <a:pPr marL="285750" lvl="1" indent="-285750">
              <a:spcBef>
                <a:spcPts val="1200"/>
              </a:spcBef>
              <a:spcAft>
                <a:spcPts val="200"/>
              </a:spcAft>
              <a:buSzPct val="100000"/>
            </a:pPr>
            <a:r>
              <a:rPr lang="en-US" sz="2400" dirty="0" smtClean="0">
                <a:solidFill>
                  <a:srgbClr val="000000">
                    <a:lumMod val="75000"/>
                    <a:lumOff val="25000"/>
                  </a:srgbClr>
                </a:solidFill>
              </a:rPr>
              <a:t>Failed to take adequate steps to recover funds transferred out of </a:t>
            </a:r>
            <a:r>
              <a:rPr lang="en-US" sz="2400" dirty="0" err="1" smtClean="0">
                <a:solidFill>
                  <a:srgbClr val="000000">
                    <a:lumMod val="75000"/>
                    <a:lumOff val="25000"/>
                  </a:srgbClr>
                </a:solidFill>
              </a:rPr>
              <a:t>Asden’s</a:t>
            </a:r>
            <a:r>
              <a:rPr lang="en-US" sz="2400" dirty="0" smtClean="0">
                <a:solidFill>
                  <a:srgbClr val="000000">
                    <a:lumMod val="75000"/>
                    <a:lumOff val="25000"/>
                  </a:srgbClr>
                </a:solidFill>
              </a:rPr>
              <a:t> bank account and failed to properly supervise sale of boat it owned. </a:t>
            </a:r>
          </a:p>
          <a:p>
            <a:pPr marL="285750" lvl="1" indent="-285750">
              <a:spcBef>
                <a:spcPts val="1200"/>
              </a:spcBef>
              <a:spcAft>
                <a:spcPts val="200"/>
              </a:spcAft>
              <a:buSzPct val="100000"/>
            </a:pPr>
            <a:r>
              <a:rPr lang="en-US" sz="2400" dirty="0">
                <a:solidFill>
                  <a:srgbClr val="000000">
                    <a:lumMod val="75000"/>
                    <a:lumOff val="25000"/>
                  </a:srgbClr>
                </a:solidFill>
              </a:rPr>
              <a:t>L</a:t>
            </a:r>
            <a:r>
              <a:rPr lang="en-US" sz="2400" dirty="0" smtClean="0">
                <a:solidFill>
                  <a:srgbClr val="000000">
                    <a:lumMod val="75000"/>
                    <a:lumOff val="25000"/>
                  </a:srgbClr>
                </a:solidFill>
              </a:rPr>
              <a:t>iquidators under same statutory duty as directors, but also required to meet high standard of care &amp; diligence expected from professionals.</a:t>
            </a:r>
          </a:p>
          <a:p>
            <a:pPr marL="285750" lvl="1" indent="-285750">
              <a:spcBef>
                <a:spcPts val="1200"/>
              </a:spcBef>
              <a:spcAft>
                <a:spcPts val="200"/>
              </a:spcAft>
              <a:buSzPct val="100000"/>
            </a:pPr>
            <a:r>
              <a:rPr lang="en-US" sz="2400" dirty="0" smtClean="0">
                <a:solidFill>
                  <a:srgbClr val="000000">
                    <a:lumMod val="75000"/>
                    <a:lumOff val="25000"/>
                  </a:srgbClr>
                </a:solidFill>
              </a:rPr>
              <a:t>However, application dismissed as found </a:t>
            </a:r>
            <a:r>
              <a:rPr lang="en-US" sz="2400" dirty="0" err="1" smtClean="0">
                <a:solidFill>
                  <a:srgbClr val="000000">
                    <a:lumMod val="75000"/>
                    <a:lumOff val="25000"/>
                  </a:srgbClr>
                </a:solidFill>
              </a:rPr>
              <a:t>Asden</a:t>
            </a:r>
            <a:r>
              <a:rPr lang="en-US" sz="2400" dirty="0" smtClean="0">
                <a:solidFill>
                  <a:srgbClr val="000000">
                    <a:lumMod val="75000"/>
                    <a:lumOff val="25000"/>
                  </a:srgbClr>
                </a:solidFill>
              </a:rPr>
              <a:t> not established any damage resulted to it from </a:t>
            </a:r>
            <a:r>
              <a:rPr lang="en-US" sz="2400" dirty="0" err="1" smtClean="0">
                <a:solidFill>
                  <a:srgbClr val="000000">
                    <a:lumMod val="75000"/>
                    <a:lumOff val="25000"/>
                  </a:srgbClr>
                </a:solidFill>
              </a:rPr>
              <a:t>Dinoris</a:t>
            </a:r>
            <a:r>
              <a:rPr lang="en-US" sz="2400" dirty="0" smtClean="0">
                <a:solidFill>
                  <a:srgbClr val="000000">
                    <a:lumMod val="75000"/>
                    <a:lumOff val="25000"/>
                  </a:srgbClr>
                </a:solidFill>
              </a:rPr>
              <a:t>’ conduct as required by s 1317H(1)</a:t>
            </a:r>
          </a:p>
          <a:p>
            <a:pPr marL="285750" lvl="1" indent="-285750">
              <a:spcBef>
                <a:spcPts val="1200"/>
              </a:spcBef>
              <a:spcAft>
                <a:spcPts val="200"/>
              </a:spcAft>
              <a:buSzPct val="100000"/>
            </a:pPr>
            <a:r>
              <a:rPr lang="en-US" sz="2400" dirty="0" smtClean="0"/>
              <a:t>Now </a:t>
            </a:r>
            <a:r>
              <a:rPr lang="en-US" sz="2400" dirty="0">
                <a:solidFill>
                  <a:srgbClr val="000000">
                    <a:lumMod val="75000"/>
                    <a:lumOff val="25000"/>
                  </a:srgbClr>
                </a:solidFill>
              </a:rPr>
              <a:t>o</a:t>
            </a:r>
            <a:r>
              <a:rPr lang="en-US" sz="2400" dirty="0" smtClean="0">
                <a:solidFill>
                  <a:srgbClr val="000000">
                    <a:lumMod val="75000"/>
                    <a:lumOff val="25000"/>
                  </a:srgbClr>
                </a:solidFill>
              </a:rPr>
              <a:t>n appeal, security ordered: [2017] FCA 37</a:t>
            </a:r>
          </a:p>
          <a:p>
            <a:pPr marL="285750" lvl="1" indent="-285750">
              <a:spcBef>
                <a:spcPts val="1200"/>
              </a:spcBef>
              <a:spcAft>
                <a:spcPts val="200"/>
              </a:spcAft>
              <a:buSzPct val="100000"/>
            </a:pPr>
            <a:r>
              <a:rPr lang="en-US" sz="2400" dirty="0" smtClean="0">
                <a:solidFill>
                  <a:srgbClr val="000000">
                    <a:lumMod val="75000"/>
                    <a:lumOff val="25000"/>
                  </a:srgbClr>
                </a:solidFill>
              </a:rPr>
              <a:t>See also: </a:t>
            </a:r>
            <a:r>
              <a:rPr lang="en-US" sz="2400" i="1" dirty="0" smtClean="0"/>
              <a:t>ASIC v </a:t>
            </a:r>
            <a:r>
              <a:rPr lang="en-US" sz="2400" i="1" dirty="0"/>
              <a:t>McDermott, in the matter of </a:t>
            </a:r>
            <a:r>
              <a:rPr lang="en-US" sz="2400" i="1" dirty="0" err="1"/>
              <a:t>Conalpin</a:t>
            </a:r>
            <a:r>
              <a:rPr lang="en-US" sz="2400" i="1" dirty="0"/>
              <a:t> Pty Ltd (in </a:t>
            </a:r>
            <a:r>
              <a:rPr lang="en-US" sz="2400" i="1" dirty="0" err="1"/>
              <a:t>liq</a:t>
            </a:r>
            <a:r>
              <a:rPr lang="en-US" sz="2400" i="1" dirty="0"/>
              <a:t>) </a:t>
            </a:r>
            <a:r>
              <a:rPr lang="en-US" sz="2400" u="sng" dirty="0">
                <a:hlinkClick r:id="rId3"/>
              </a:rPr>
              <a:t>[2016] FCA 1186</a:t>
            </a:r>
            <a:r>
              <a:rPr lang="en-US" sz="2400" dirty="0" smtClean="0">
                <a:solidFill>
                  <a:srgbClr val="000000">
                    <a:lumMod val="75000"/>
                    <a:lumOff val="25000"/>
                  </a:srgbClr>
                </a:solidFill>
              </a:rPr>
              <a:t> (Court inquiry into conduct of liquidator)</a:t>
            </a:r>
            <a:endParaRPr lang="en-US" sz="2400" dirty="0">
              <a:solidFill>
                <a:srgbClr val="000000">
                  <a:lumMod val="75000"/>
                  <a:lumOff val="25000"/>
                </a:srgbClr>
              </a:solidFill>
            </a:endParaRPr>
          </a:p>
          <a:p>
            <a:endParaRPr lang="en-US" dirty="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4267175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Payments to Other Entities</a:t>
            </a:r>
            <a:endParaRPr lang="en-US" dirty="0"/>
          </a:p>
        </p:txBody>
      </p:sp>
      <p:sp>
        <p:nvSpPr>
          <p:cNvPr id="3" name="Content Placeholder 2"/>
          <p:cNvSpPr>
            <a:spLocks noGrp="1"/>
          </p:cNvSpPr>
          <p:nvPr>
            <p:ph idx="1"/>
          </p:nvPr>
        </p:nvSpPr>
        <p:spPr/>
        <p:txBody>
          <a:bodyPr>
            <a:normAutofit fontScale="92500" lnSpcReduction="10000"/>
          </a:bodyPr>
          <a:lstStyle/>
          <a:p>
            <a:pPr lvl="0"/>
            <a:r>
              <a:rPr lang="en-AU" sz="2800" i="1" u="sng" dirty="0" smtClean="0">
                <a:hlinkClick r:id="rId2"/>
              </a:rPr>
              <a:t>Re Toppro </a:t>
            </a:r>
            <a:r>
              <a:rPr lang="en-AU" sz="2800" i="1" u="sng" dirty="0">
                <a:hlinkClick r:id="rId2"/>
              </a:rPr>
              <a:t>Pty </a:t>
            </a:r>
            <a:r>
              <a:rPr lang="en-AU" sz="2800" i="1" u="sng" dirty="0" smtClean="0">
                <a:hlinkClick r:id="rId2"/>
              </a:rPr>
              <a:t>Ltd</a:t>
            </a:r>
            <a:r>
              <a:rPr lang="en-AU" sz="2800" u="sng" dirty="0" smtClean="0">
                <a:hlinkClick r:id="rId2"/>
              </a:rPr>
              <a:t> </a:t>
            </a:r>
            <a:r>
              <a:rPr lang="en-AU" sz="2800" u="sng" dirty="0">
                <a:hlinkClick r:id="rId2"/>
              </a:rPr>
              <a:t>[2016] NSWSC 1399</a:t>
            </a:r>
            <a:endParaRPr lang="en-AU" sz="2800" dirty="0"/>
          </a:p>
          <a:p>
            <a:pPr marL="285750" lvl="1" indent="-285750">
              <a:spcBef>
                <a:spcPts val="1200"/>
              </a:spcBef>
              <a:spcAft>
                <a:spcPts val="200"/>
              </a:spcAft>
              <a:buSzPct val="100000"/>
            </a:pPr>
            <a:r>
              <a:rPr lang="en-US" sz="2400" dirty="0">
                <a:solidFill>
                  <a:srgbClr val="000000">
                    <a:lumMod val="75000"/>
                    <a:lumOff val="25000"/>
                  </a:srgbClr>
                </a:solidFill>
              </a:rPr>
              <a:t>Highlights that duty of care can be breached even if no actual harm suffered as a result provided reasonably </a:t>
            </a:r>
            <a:r>
              <a:rPr lang="en-US" sz="2400" dirty="0" err="1">
                <a:solidFill>
                  <a:srgbClr val="000000">
                    <a:lumMod val="75000"/>
                    <a:lumOff val="25000"/>
                  </a:srgbClr>
                </a:solidFill>
              </a:rPr>
              <a:t>forseeable</a:t>
            </a:r>
            <a:r>
              <a:rPr lang="en-US" sz="2400" dirty="0">
                <a:solidFill>
                  <a:srgbClr val="000000">
                    <a:lumMod val="75000"/>
                    <a:lumOff val="25000"/>
                  </a:srgbClr>
                </a:solidFill>
              </a:rPr>
              <a:t> might harm interests of the company</a:t>
            </a:r>
          </a:p>
          <a:p>
            <a:pPr marL="285750" lvl="1" indent="-285750">
              <a:spcBef>
                <a:spcPts val="1200"/>
              </a:spcBef>
              <a:spcAft>
                <a:spcPts val="200"/>
              </a:spcAft>
              <a:buSzPct val="100000"/>
            </a:pPr>
            <a:r>
              <a:rPr lang="en-US" sz="2400" dirty="0" err="1" smtClean="0">
                <a:solidFill>
                  <a:srgbClr val="000000">
                    <a:lumMod val="75000"/>
                    <a:lumOff val="25000"/>
                  </a:srgbClr>
                </a:solidFill>
              </a:rPr>
              <a:t>Toppro</a:t>
            </a:r>
            <a:r>
              <a:rPr lang="en-US" sz="2400" dirty="0" smtClean="0">
                <a:solidFill>
                  <a:srgbClr val="000000">
                    <a:lumMod val="75000"/>
                    <a:lumOff val="25000"/>
                  </a:srgbClr>
                </a:solidFill>
              </a:rPr>
              <a:t> alleged former general manager and director breached their duties by transferring money from its bank account to other entities. </a:t>
            </a:r>
          </a:p>
          <a:p>
            <a:pPr marL="285750" lvl="1" indent="-285750">
              <a:spcBef>
                <a:spcPts val="1200"/>
              </a:spcBef>
              <a:spcAft>
                <a:spcPts val="200"/>
              </a:spcAft>
              <a:buSzPct val="100000"/>
            </a:pPr>
            <a:r>
              <a:rPr lang="en-US" sz="2400" dirty="0" smtClean="0">
                <a:solidFill>
                  <a:srgbClr val="000000">
                    <a:lumMod val="75000"/>
                    <a:lumOff val="25000"/>
                  </a:srgbClr>
                </a:solidFill>
              </a:rPr>
              <a:t>Payments not made in accordance with established internal procedures. </a:t>
            </a:r>
          </a:p>
          <a:p>
            <a:pPr marL="285750" lvl="1" indent="-285750">
              <a:spcBef>
                <a:spcPts val="1200"/>
              </a:spcBef>
              <a:spcAft>
                <a:spcPts val="200"/>
              </a:spcAft>
              <a:buSzPct val="100000"/>
            </a:pPr>
            <a:r>
              <a:rPr lang="en-US" sz="2400" dirty="0" smtClean="0">
                <a:solidFill>
                  <a:srgbClr val="000000">
                    <a:lumMod val="75000"/>
                    <a:lumOff val="25000"/>
                  </a:srgbClr>
                </a:solidFill>
              </a:rPr>
              <a:t>Held: directors not breached their fiduciary and statutory duties. Payments made under a genuine consultancy agreement, which was reasonably entered into. </a:t>
            </a:r>
          </a:p>
          <a:p>
            <a:pPr marL="285750" lvl="1" indent="-285750">
              <a:spcBef>
                <a:spcPts val="1200"/>
              </a:spcBef>
              <a:spcAft>
                <a:spcPts val="200"/>
              </a:spcAft>
              <a:buSzPct val="100000"/>
            </a:pPr>
            <a:r>
              <a:rPr lang="en-US" sz="2400" dirty="0" smtClean="0">
                <a:solidFill>
                  <a:srgbClr val="000000">
                    <a:lumMod val="75000"/>
                    <a:lumOff val="25000"/>
                  </a:srgbClr>
                </a:solidFill>
              </a:rPr>
              <a:t>Mere failure to adhere to established procedures does not of itself constitute a breach of duties.</a:t>
            </a:r>
          </a:p>
          <a:p>
            <a:endParaRPr lang="en-US" dirty="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27</a:t>
            </a:fld>
            <a:endParaRPr lang="en-US" dirty="0"/>
          </a:p>
        </p:txBody>
      </p:sp>
    </p:spTree>
    <p:extLst>
      <p:ext uri="{BB962C8B-B14F-4D97-AF65-F5344CB8AC3E}">
        <p14:creationId xmlns:p14="http://schemas.microsoft.com/office/powerpoint/2010/main" val="245160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endParaRPr lang="en-GB" dirty="0" smtClean="0"/>
          </a:p>
          <a:p>
            <a:pPr lvl="1"/>
            <a:r>
              <a:rPr lang="en-GB" dirty="0" smtClean="0"/>
              <a:t>Central </a:t>
            </a:r>
            <a:r>
              <a:rPr lang="en-GB" dirty="0"/>
              <a:t>to </a:t>
            </a:r>
            <a:r>
              <a:rPr lang="en-GB" dirty="0" smtClean="0"/>
              <a:t>director’s </a:t>
            </a:r>
            <a:r>
              <a:rPr lang="en-GB" dirty="0"/>
              <a:t>fiduciary duties is not placing themselves in </a:t>
            </a:r>
            <a:r>
              <a:rPr lang="en-GB" dirty="0" smtClean="0"/>
              <a:t>position </a:t>
            </a:r>
            <a:r>
              <a:rPr lang="en-GB" dirty="0"/>
              <a:t>where </a:t>
            </a:r>
            <a:r>
              <a:rPr lang="en-GB" dirty="0" smtClean="0"/>
              <a:t>actual </a:t>
            </a:r>
            <a:r>
              <a:rPr lang="en-GB" dirty="0"/>
              <a:t>or sensible possibility of conflict between </a:t>
            </a:r>
            <a:r>
              <a:rPr lang="en-GB" dirty="0" smtClean="0"/>
              <a:t>a </a:t>
            </a:r>
            <a:r>
              <a:rPr lang="en-GB" dirty="0"/>
              <a:t>personal interest or a duty owed elsewhere and </a:t>
            </a:r>
            <a:r>
              <a:rPr lang="en-GB" dirty="0" smtClean="0"/>
              <a:t>director’s </a:t>
            </a:r>
            <a:r>
              <a:rPr lang="en-GB" dirty="0"/>
              <a:t>duty to act in </a:t>
            </a:r>
            <a:r>
              <a:rPr lang="en-GB" dirty="0" smtClean="0"/>
              <a:t>best </a:t>
            </a:r>
            <a:r>
              <a:rPr lang="en-GB" dirty="0"/>
              <a:t>interests of </a:t>
            </a:r>
            <a:r>
              <a:rPr lang="en-GB" dirty="0" smtClean="0"/>
              <a:t>organisation</a:t>
            </a:r>
            <a:r>
              <a:rPr lang="en-GB" dirty="0"/>
              <a:t>. </a:t>
            </a:r>
            <a:endParaRPr lang="en-GB" dirty="0" smtClean="0"/>
          </a:p>
          <a:p>
            <a:pPr lvl="1"/>
            <a:r>
              <a:rPr lang="en-GB" dirty="0" smtClean="0"/>
              <a:t>Even </a:t>
            </a:r>
            <a:r>
              <a:rPr lang="en-GB" dirty="0"/>
              <a:t>in circumstances where </a:t>
            </a:r>
            <a:r>
              <a:rPr lang="en-GB" dirty="0" smtClean="0"/>
              <a:t>is </a:t>
            </a:r>
            <a:r>
              <a:rPr lang="en-GB" dirty="0"/>
              <a:t>fully informed consent, </a:t>
            </a:r>
            <a:r>
              <a:rPr lang="en-GB" dirty="0" smtClean="0"/>
              <a:t>still </a:t>
            </a:r>
            <a:r>
              <a:rPr lang="en-GB" dirty="0"/>
              <a:t>possible for </a:t>
            </a:r>
            <a:r>
              <a:rPr lang="en-GB" dirty="0" smtClean="0"/>
              <a:t>director </a:t>
            </a:r>
            <a:r>
              <a:rPr lang="en-GB" dirty="0"/>
              <a:t>to be in breach of this </a:t>
            </a:r>
            <a:r>
              <a:rPr lang="en-GB" dirty="0" smtClean="0"/>
              <a:t>duty.</a:t>
            </a:r>
          </a:p>
          <a:p>
            <a:pPr lvl="1"/>
            <a:r>
              <a:rPr lang="en-GB" dirty="0" smtClean="0"/>
              <a:t>Caution </a:t>
            </a:r>
            <a:r>
              <a:rPr lang="en-GB" dirty="0"/>
              <a:t>must be exercised. </a:t>
            </a:r>
            <a:endParaRPr lang="en-GB" dirty="0" smtClean="0"/>
          </a:p>
          <a:p>
            <a:pPr lvl="1"/>
            <a:endParaRPr lang="en-GB" dirty="0" smtClean="0"/>
          </a:p>
          <a:p>
            <a:pPr lvl="1"/>
            <a:r>
              <a:rPr lang="en-GB" dirty="0" smtClean="0"/>
              <a:t>Three “rules”:</a:t>
            </a:r>
          </a:p>
          <a:p>
            <a:pPr lvl="2"/>
            <a:r>
              <a:rPr lang="en-GB" sz="1600" dirty="0" smtClean="0"/>
              <a:t>“</a:t>
            </a:r>
            <a:r>
              <a:rPr lang="en-GB" sz="1600" dirty="0"/>
              <a:t>no conflict rule” – </a:t>
            </a:r>
            <a:r>
              <a:rPr lang="en-GB" sz="1600" dirty="0" smtClean="0"/>
              <a:t>director </a:t>
            </a:r>
            <a:r>
              <a:rPr lang="en-GB" sz="1600" dirty="0"/>
              <a:t>must not have </a:t>
            </a:r>
            <a:r>
              <a:rPr lang="en-GB" sz="1600" dirty="0" smtClean="0"/>
              <a:t>personal </a:t>
            </a:r>
            <a:r>
              <a:rPr lang="en-GB" sz="1600" dirty="0"/>
              <a:t>interest or inconstant engagement that is inconsistent with </a:t>
            </a:r>
            <a:r>
              <a:rPr lang="en-GB" sz="1600" dirty="0" smtClean="0"/>
              <a:t>best </a:t>
            </a:r>
            <a:r>
              <a:rPr lang="en-GB" sz="1600" dirty="0"/>
              <a:t>interests of </a:t>
            </a:r>
            <a:r>
              <a:rPr lang="en-GB" sz="1600" dirty="0" smtClean="0"/>
              <a:t>company</a:t>
            </a:r>
            <a:endParaRPr lang="en-GB" sz="1600" dirty="0"/>
          </a:p>
          <a:p>
            <a:pPr lvl="2"/>
            <a:r>
              <a:rPr lang="en-GB" sz="1600" dirty="0" smtClean="0"/>
              <a:t>“</a:t>
            </a:r>
            <a:r>
              <a:rPr lang="en-GB" sz="1600" dirty="0"/>
              <a:t>no profit” rule – </a:t>
            </a:r>
            <a:r>
              <a:rPr lang="en-GB" sz="1600" dirty="0" smtClean="0"/>
              <a:t>director </a:t>
            </a:r>
            <a:r>
              <a:rPr lang="en-GB" sz="1600" dirty="0"/>
              <a:t>must not misuse </a:t>
            </a:r>
            <a:r>
              <a:rPr lang="en-GB" sz="1600" dirty="0" smtClean="0"/>
              <a:t>position </a:t>
            </a:r>
            <a:r>
              <a:rPr lang="en-GB" sz="1600" dirty="0"/>
              <a:t>to obtain </a:t>
            </a:r>
            <a:r>
              <a:rPr lang="en-GB" sz="1600" dirty="0" smtClean="0"/>
              <a:t>advantage </a:t>
            </a:r>
            <a:r>
              <a:rPr lang="en-GB" sz="1600" dirty="0"/>
              <a:t>for themselves or </a:t>
            </a:r>
            <a:r>
              <a:rPr lang="en-GB" sz="1600" dirty="0" smtClean="0"/>
              <a:t>third </a:t>
            </a:r>
            <a:r>
              <a:rPr lang="en-GB" sz="1600" dirty="0"/>
              <a:t>party without fully informed consent</a:t>
            </a:r>
          </a:p>
          <a:p>
            <a:pPr lvl="2"/>
            <a:r>
              <a:rPr lang="en-GB" sz="1600" dirty="0" smtClean="0"/>
              <a:t>“</a:t>
            </a:r>
            <a:r>
              <a:rPr lang="en-GB" sz="1600" dirty="0"/>
              <a:t>no misappropriation” </a:t>
            </a:r>
            <a:r>
              <a:rPr lang="en-GB" sz="1600" dirty="0" smtClean="0"/>
              <a:t>rule - director </a:t>
            </a:r>
            <a:r>
              <a:rPr lang="en-GB" sz="1600" dirty="0"/>
              <a:t>must not misappropriate organisation property or business opportunities for </a:t>
            </a:r>
            <a:r>
              <a:rPr lang="en-GB" sz="1600" dirty="0" smtClean="0"/>
              <a:t>own </a:t>
            </a:r>
            <a:r>
              <a:rPr lang="en-GB" sz="1600" dirty="0"/>
              <a:t>benefit or that of </a:t>
            </a:r>
            <a:r>
              <a:rPr lang="en-GB" sz="1600" dirty="0" smtClean="0"/>
              <a:t>third </a:t>
            </a:r>
            <a:r>
              <a:rPr lang="en-GB" sz="1600" dirty="0"/>
              <a:t>party.</a:t>
            </a:r>
          </a:p>
          <a:p>
            <a:endParaRPr lang="en-US" dirty="0"/>
          </a:p>
        </p:txBody>
      </p:sp>
      <p:sp>
        <p:nvSpPr>
          <p:cNvPr id="4" name="Text Placeholder 3"/>
          <p:cNvSpPr>
            <a:spLocks noGrp="1"/>
          </p:cNvSpPr>
          <p:nvPr>
            <p:ph type="body" sz="half" idx="2"/>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28</a:t>
            </a:fld>
            <a:endParaRPr lang="en-US" dirty="0"/>
          </a:p>
        </p:txBody>
      </p:sp>
    </p:spTree>
    <p:extLst>
      <p:ext uri="{BB962C8B-B14F-4D97-AF65-F5344CB8AC3E}">
        <p14:creationId xmlns:p14="http://schemas.microsoft.com/office/powerpoint/2010/main" val="3818880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of Interest: Dual </a:t>
            </a:r>
            <a:r>
              <a:rPr lang="en-US" dirty="0"/>
              <a:t>R</a:t>
            </a:r>
            <a:r>
              <a:rPr lang="en-US" dirty="0" smtClean="0"/>
              <a:t>oles</a:t>
            </a:r>
            <a:endParaRPr lang="en-US" dirty="0"/>
          </a:p>
        </p:txBody>
      </p:sp>
      <p:sp>
        <p:nvSpPr>
          <p:cNvPr id="3" name="Content Placeholder 2"/>
          <p:cNvSpPr>
            <a:spLocks noGrp="1"/>
          </p:cNvSpPr>
          <p:nvPr>
            <p:ph idx="1"/>
          </p:nvPr>
        </p:nvSpPr>
        <p:spPr/>
        <p:txBody>
          <a:bodyPr>
            <a:normAutofit/>
          </a:bodyPr>
          <a:lstStyle/>
          <a:p>
            <a:pPr lvl="0"/>
            <a:r>
              <a:rPr lang="en-AU" sz="2800" i="1" u="sng" dirty="0">
                <a:hlinkClick r:id="rId2"/>
              </a:rPr>
              <a:t>Rinfort Pty Ltd </a:t>
            </a:r>
            <a:r>
              <a:rPr lang="en-AU" sz="2800" i="1" u="sng" dirty="0" smtClean="0">
                <a:hlinkClick r:id="rId2"/>
              </a:rPr>
              <a:t>v </a:t>
            </a:r>
            <a:r>
              <a:rPr lang="en-AU" sz="2800" i="1" u="sng" dirty="0">
                <a:hlinkClick r:id="rId2"/>
              </a:rPr>
              <a:t>Arianna Holdings Pty Ltd</a:t>
            </a:r>
            <a:r>
              <a:rPr lang="en-AU" sz="2800" u="sng" dirty="0">
                <a:hlinkClick r:id="rId2"/>
              </a:rPr>
              <a:t> (2016) 111 ACSR </a:t>
            </a:r>
            <a:r>
              <a:rPr lang="en-AU" sz="2800" u="sng" dirty="0" smtClean="0">
                <a:hlinkClick r:id="rId2"/>
              </a:rPr>
              <a:t>607</a:t>
            </a:r>
            <a:endParaRPr lang="en-AU" sz="2800" dirty="0"/>
          </a:p>
          <a:p>
            <a:pPr marL="285750" lvl="1" indent="-285750">
              <a:spcBef>
                <a:spcPts val="1200"/>
              </a:spcBef>
              <a:spcAft>
                <a:spcPts val="200"/>
              </a:spcAft>
              <a:buSzPct val="100000"/>
            </a:pPr>
            <a:r>
              <a:rPr lang="en-US" sz="2400" dirty="0" smtClean="0">
                <a:solidFill>
                  <a:srgbClr val="000000">
                    <a:lumMod val="75000"/>
                    <a:lumOff val="25000"/>
                  </a:srgbClr>
                </a:solidFill>
              </a:rPr>
              <a:t>An alternate director of </a:t>
            </a:r>
            <a:r>
              <a:rPr lang="en-US" sz="2400" dirty="0" err="1" smtClean="0">
                <a:solidFill>
                  <a:srgbClr val="000000">
                    <a:lumMod val="75000"/>
                    <a:lumOff val="25000"/>
                  </a:srgbClr>
                </a:solidFill>
              </a:rPr>
              <a:t>Rinfort</a:t>
            </a:r>
            <a:r>
              <a:rPr lang="en-US" sz="2400" dirty="0" smtClean="0">
                <a:solidFill>
                  <a:srgbClr val="000000">
                    <a:lumMod val="75000"/>
                    <a:lumOff val="25000"/>
                  </a:srgbClr>
                </a:solidFill>
              </a:rPr>
              <a:t> was also a director of Arianna Holdings. </a:t>
            </a:r>
          </a:p>
          <a:p>
            <a:pPr marL="285750" lvl="1" indent="-285750">
              <a:spcBef>
                <a:spcPts val="1200"/>
              </a:spcBef>
              <a:spcAft>
                <a:spcPts val="200"/>
              </a:spcAft>
              <a:buSzPct val="100000"/>
            </a:pPr>
            <a:r>
              <a:rPr lang="en-US" sz="2400" dirty="0" smtClean="0">
                <a:solidFill>
                  <a:srgbClr val="000000">
                    <a:lumMod val="75000"/>
                    <a:lumOff val="25000"/>
                  </a:srgbClr>
                </a:solidFill>
              </a:rPr>
              <a:t>The director caused Arianna Holdings to issue a letter of demand for repayment of a loan to </a:t>
            </a:r>
            <a:r>
              <a:rPr lang="en-US" sz="2400" dirty="0" err="1" smtClean="0">
                <a:solidFill>
                  <a:srgbClr val="000000">
                    <a:lumMod val="75000"/>
                    <a:lumOff val="25000"/>
                  </a:srgbClr>
                </a:solidFill>
              </a:rPr>
              <a:t>Rinfort</a:t>
            </a:r>
            <a:r>
              <a:rPr lang="en-US" sz="2400" dirty="0" smtClean="0">
                <a:solidFill>
                  <a:srgbClr val="000000">
                    <a:lumMod val="75000"/>
                    <a:lumOff val="25000"/>
                  </a:srgbClr>
                </a:solidFill>
              </a:rPr>
              <a:t>. This caused </a:t>
            </a:r>
            <a:r>
              <a:rPr lang="en-US" sz="2400" dirty="0" err="1" smtClean="0">
                <a:solidFill>
                  <a:srgbClr val="000000">
                    <a:lumMod val="75000"/>
                    <a:lumOff val="25000"/>
                  </a:srgbClr>
                </a:solidFill>
              </a:rPr>
              <a:t>Rinfort</a:t>
            </a:r>
            <a:r>
              <a:rPr lang="en-US" sz="2400" dirty="0" smtClean="0">
                <a:solidFill>
                  <a:srgbClr val="000000">
                    <a:lumMod val="75000"/>
                    <a:lumOff val="25000"/>
                  </a:srgbClr>
                </a:solidFill>
              </a:rPr>
              <a:t> to become insolvent. </a:t>
            </a:r>
          </a:p>
          <a:p>
            <a:pPr marL="285750" lvl="1" indent="-285750">
              <a:spcBef>
                <a:spcPts val="1200"/>
              </a:spcBef>
              <a:spcAft>
                <a:spcPts val="200"/>
              </a:spcAft>
              <a:buSzPct val="100000"/>
            </a:pPr>
            <a:r>
              <a:rPr lang="en-US" sz="2400" dirty="0" smtClean="0">
                <a:solidFill>
                  <a:srgbClr val="000000">
                    <a:lumMod val="75000"/>
                    <a:lumOff val="25000"/>
                  </a:srgbClr>
                </a:solidFill>
              </a:rPr>
              <a:t>Director owed conflicting duties – the interest of Arianna Holdings was to achieve the winding up of </a:t>
            </a:r>
            <a:r>
              <a:rPr lang="en-US" sz="2400" dirty="0" err="1" smtClean="0">
                <a:solidFill>
                  <a:srgbClr val="000000">
                    <a:lumMod val="75000"/>
                    <a:lumOff val="25000"/>
                  </a:srgbClr>
                </a:solidFill>
              </a:rPr>
              <a:t>Rinfort</a:t>
            </a:r>
            <a:r>
              <a:rPr lang="en-US" sz="2400" dirty="0" smtClean="0">
                <a:solidFill>
                  <a:srgbClr val="000000">
                    <a:lumMod val="75000"/>
                    <a:lumOff val="25000"/>
                  </a:srgbClr>
                </a:solidFill>
              </a:rPr>
              <a:t> and the interests of </a:t>
            </a:r>
            <a:r>
              <a:rPr lang="en-US" sz="2400" dirty="0" err="1" smtClean="0">
                <a:solidFill>
                  <a:srgbClr val="000000">
                    <a:lumMod val="75000"/>
                    <a:lumOff val="25000"/>
                  </a:srgbClr>
                </a:solidFill>
              </a:rPr>
              <a:t>Rinfort</a:t>
            </a:r>
            <a:r>
              <a:rPr lang="en-US" sz="2400" dirty="0" smtClean="0">
                <a:solidFill>
                  <a:srgbClr val="000000">
                    <a:lumMod val="75000"/>
                    <a:lumOff val="25000"/>
                  </a:srgbClr>
                </a:solidFill>
              </a:rPr>
              <a:t> was potentially the opposite. </a:t>
            </a:r>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29</a:t>
            </a:fld>
            <a:endParaRPr lang="en-US" dirty="0"/>
          </a:p>
        </p:txBody>
      </p:sp>
    </p:spTree>
    <p:extLst>
      <p:ext uri="{BB962C8B-B14F-4D97-AF65-F5344CB8AC3E}">
        <p14:creationId xmlns:p14="http://schemas.microsoft.com/office/powerpoint/2010/main" val="3571748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Expectation Gap</a:t>
            </a:r>
            <a:endParaRPr lang="en-US" sz="4400"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1392505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Conflicts of Interest: Competing </a:t>
            </a:r>
            <a:r>
              <a:rPr lang="en-US" dirty="0" smtClean="0"/>
              <a:t>businesses</a:t>
            </a:r>
            <a:endParaRPr lang="en-US" dirty="0"/>
          </a:p>
        </p:txBody>
      </p:sp>
      <p:sp>
        <p:nvSpPr>
          <p:cNvPr id="3" name="Content Placeholder 2"/>
          <p:cNvSpPr>
            <a:spLocks noGrp="1"/>
          </p:cNvSpPr>
          <p:nvPr>
            <p:ph idx="1"/>
          </p:nvPr>
        </p:nvSpPr>
        <p:spPr/>
        <p:txBody>
          <a:bodyPr>
            <a:normAutofit/>
          </a:bodyPr>
          <a:lstStyle/>
          <a:p>
            <a:pPr lvl="0"/>
            <a:r>
              <a:rPr lang="en-AU" sz="2800" i="1" u="sng" dirty="0">
                <a:hlinkClick r:id="rId2"/>
              </a:rPr>
              <a:t>Australian Careers Institute Pty Ltd </a:t>
            </a:r>
            <a:r>
              <a:rPr lang="en-AU" sz="2800" i="1" u="sng" dirty="0" smtClean="0">
                <a:hlinkClick r:id="rId2"/>
              </a:rPr>
              <a:t>v </a:t>
            </a:r>
            <a:r>
              <a:rPr lang="en-AU" sz="2800" i="1" u="sng" dirty="0">
                <a:hlinkClick r:id="rId2"/>
              </a:rPr>
              <a:t>Australian Institute of Fitness Pty Ltd </a:t>
            </a:r>
            <a:r>
              <a:rPr lang="en-AU" sz="2800" u="sng" dirty="0">
                <a:hlinkClick r:id="rId2"/>
              </a:rPr>
              <a:t>(2016) 116 ACSR 566</a:t>
            </a:r>
            <a:endParaRPr lang="en-AU" sz="2800" dirty="0"/>
          </a:p>
          <a:p>
            <a:pPr marL="285750" lvl="1" indent="-285750">
              <a:spcBef>
                <a:spcPts val="1200"/>
              </a:spcBef>
              <a:spcAft>
                <a:spcPts val="200"/>
              </a:spcAft>
              <a:buSzPct val="100000"/>
            </a:pPr>
            <a:r>
              <a:rPr lang="en-US" sz="2400" dirty="0" smtClean="0">
                <a:solidFill>
                  <a:srgbClr val="000000">
                    <a:lumMod val="75000"/>
                    <a:lumOff val="25000"/>
                  </a:srgbClr>
                </a:solidFill>
              </a:rPr>
              <a:t>AIF alleged director breached duties by setting up and promoting, in conjunction with ACI, competing fitness education business called Sage. </a:t>
            </a:r>
            <a:endParaRPr lang="en-US" dirty="0"/>
          </a:p>
          <a:p>
            <a:pPr marL="285750" lvl="1" indent="-285750">
              <a:spcBef>
                <a:spcPts val="1200"/>
              </a:spcBef>
              <a:spcAft>
                <a:spcPts val="200"/>
              </a:spcAft>
              <a:buSzPct val="100000"/>
            </a:pPr>
            <a:r>
              <a:rPr lang="en-US" sz="2400" dirty="0" smtClean="0">
                <a:solidFill>
                  <a:srgbClr val="000000">
                    <a:lumMod val="75000"/>
                    <a:lumOff val="25000"/>
                  </a:srgbClr>
                </a:solidFill>
              </a:rPr>
              <a:t>AIF and Sage had overlapping staff with dual roles. </a:t>
            </a:r>
            <a:r>
              <a:rPr lang="en-US" sz="2400" dirty="0">
                <a:solidFill>
                  <a:srgbClr val="000000">
                    <a:lumMod val="75000"/>
                    <a:lumOff val="25000"/>
                  </a:srgbClr>
                </a:solidFill>
              </a:rPr>
              <a:t>C</a:t>
            </a:r>
            <a:r>
              <a:rPr lang="en-US" sz="2400" dirty="0" smtClean="0">
                <a:solidFill>
                  <a:srgbClr val="000000">
                    <a:lumMod val="75000"/>
                    <a:lumOff val="25000"/>
                  </a:srgbClr>
                </a:solidFill>
              </a:rPr>
              <a:t>onduct created a real or substantial possibility of conflict between duties as director of AIF and personal interests in promoting Sage.</a:t>
            </a:r>
          </a:p>
          <a:p>
            <a:pPr marL="285750" lvl="1" indent="-285750">
              <a:spcBef>
                <a:spcPts val="1200"/>
              </a:spcBef>
              <a:spcAft>
                <a:spcPts val="200"/>
              </a:spcAft>
              <a:buSzPct val="100000"/>
            </a:pPr>
            <a:r>
              <a:rPr lang="en-US" sz="2400" dirty="0" smtClean="0">
                <a:solidFill>
                  <a:srgbClr val="000000">
                    <a:lumMod val="75000"/>
                    <a:lumOff val="25000"/>
                  </a:srgbClr>
                </a:solidFill>
              </a:rPr>
              <a:t>ACI had knowledge of director’s dishonest and fraudulent design and so liable to AIF for an account of profits. </a:t>
            </a:r>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30</a:t>
            </a:fld>
            <a:endParaRPr lang="en-US" dirty="0"/>
          </a:p>
        </p:txBody>
      </p:sp>
    </p:spTree>
    <p:extLst>
      <p:ext uri="{BB962C8B-B14F-4D97-AF65-F5344CB8AC3E}">
        <p14:creationId xmlns:p14="http://schemas.microsoft.com/office/powerpoint/2010/main" val="35974985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Judgment Refused</a:t>
            </a:r>
            <a:endParaRPr lang="en-US" dirty="0"/>
          </a:p>
        </p:txBody>
      </p:sp>
      <p:sp>
        <p:nvSpPr>
          <p:cNvPr id="3" name="Content Placeholder 2"/>
          <p:cNvSpPr>
            <a:spLocks noGrp="1"/>
          </p:cNvSpPr>
          <p:nvPr>
            <p:ph idx="1"/>
          </p:nvPr>
        </p:nvSpPr>
        <p:spPr/>
        <p:txBody>
          <a:bodyPr>
            <a:normAutofit fontScale="92500" lnSpcReduction="10000"/>
          </a:bodyPr>
          <a:lstStyle/>
          <a:p>
            <a:pPr lvl="0"/>
            <a:r>
              <a:rPr lang="en-AU" sz="2800" i="1" u="sng" dirty="0">
                <a:hlinkClick r:id="rId2"/>
              </a:rPr>
              <a:t>Edenham Pty Ltd v Meares </a:t>
            </a:r>
            <a:r>
              <a:rPr lang="en-AU" sz="2800" u="sng" dirty="0">
                <a:hlinkClick r:id="rId2"/>
              </a:rPr>
              <a:t>(2016) 116 ACSR 261; [2016] WASC 301</a:t>
            </a:r>
            <a:r>
              <a:rPr lang="en-AU" sz="2800" dirty="0"/>
              <a:t> </a:t>
            </a:r>
          </a:p>
          <a:p>
            <a:pPr marL="285750" lvl="1" indent="-285750">
              <a:spcBef>
                <a:spcPts val="1200"/>
              </a:spcBef>
              <a:spcAft>
                <a:spcPts val="200"/>
              </a:spcAft>
              <a:buSzPct val="100000"/>
            </a:pPr>
            <a:r>
              <a:rPr lang="en-US" sz="2400" dirty="0" smtClean="0">
                <a:solidFill>
                  <a:srgbClr val="000000">
                    <a:lumMod val="75000"/>
                    <a:lumOff val="25000"/>
                  </a:srgbClr>
                </a:solidFill>
              </a:rPr>
              <a:t>Alleged 2 </a:t>
            </a:r>
            <a:r>
              <a:rPr lang="en-US" sz="2400" dirty="0">
                <a:solidFill>
                  <a:srgbClr val="000000">
                    <a:lumMod val="75000"/>
                    <a:lumOff val="25000"/>
                  </a:srgbClr>
                </a:solidFill>
              </a:rPr>
              <a:t>former directors breached </a:t>
            </a:r>
            <a:r>
              <a:rPr lang="en-US" sz="2400" dirty="0" smtClean="0">
                <a:solidFill>
                  <a:srgbClr val="000000">
                    <a:lumMod val="75000"/>
                    <a:lumOff val="25000"/>
                  </a:srgbClr>
                </a:solidFill>
              </a:rPr>
              <a:t>duties </a:t>
            </a:r>
            <a:r>
              <a:rPr lang="en-US" sz="2400" dirty="0">
                <a:solidFill>
                  <a:srgbClr val="000000">
                    <a:lumMod val="75000"/>
                    <a:lumOff val="25000"/>
                  </a:srgbClr>
                </a:solidFill>
              </a:rPr>
              <a:t>by concurrently carrying on business as directors of </a:t>
            </a:r>
            <a:r>
              <a:rPr lang="en-US" sz="2400" dirty="0" smtClean="0">
                <a:solidFill>
                  <a:srgbClr val="000000">
                    <a:lumMod val="75000"/>
                    <a:lumOff val="25000"/>
                  </a:srgbClr>
                </a:solidFill>
              </a:rPr>
              <a:t>competitor. </a:t>
            </a:r>
            <a:endParaRPr lang="en-US" sz="2400" dirty="0">
              <a:solidFill>
                <a:srgbClr val="000000">
                  <a:lumMod val="75000"/>
                  <a:lumOff val="25000"/>
                </a:srgbClr>
              </a:solidFill>
            </a:endParaRPr>
          </a:p>
          <a:p>
            <a:pPr marL="285750" lvl="1" indent="-285750">
              <a:spcBef>
                <a:spcPts val="1200"/>
              </a:spcBef>
              <a:spcAft>
                <a:spcPts val="200"/>
              </a:spcAft>
              <a:buSzPct val="100000"/>
            </a:pPr>
            <a:r>
              <a:rPr lang="en-US" sz="2400" dirty="0" smtClean="0">
                <a:solidFill>
                  <a:srgbClr val="000000">
                    <a:lumMod val="75000"/>
                    <a:lumOff val="25000"/>
                  </a:srgbClr>
                </a:solidFill>
              </a:rPr>
              <a:t>Factual </a:t>
            </a:r>
            <a:r>
              <a:rPr lang="en-US" sz="2400" dirty="0">
                <a:solidFill>
                  <a:srgbClr val="000000">
                    <a:lumMod val="75000"/>
                    <a:lumOff val="25000"/>
                  </a:srgbClr>
                </a:solidFill>
              </a:rPr>
              <a:t>issue of whether </a:t>
            </a:r>
            <a:r>
              <a:rPr lang="en-US" sz="2400" dirty="0" smtClean="0">
                <a:solidFill>
                  <a:srgbClr val="000000">
                    <a:lumMod val="75000"/>
                    <a:lumOff val="25000"/>
                  </a:srgbClr>
                </a:solidFill>
              </a:rPr>
              <a:t>2 companies in </a:t>
            </a:r>
            <a:r>
              <a:rPr lang="en-US" sz="2400" dirty="0">
                <a:solidFill>
                  <a:srgbClr val="000000">
                    <a:lumMod val="75000"/>
                    <a:lumOff val="25000"/>
                  </a:srgbClr>
                </a:solidFill>
              </a:rPr>
              <a:t>direct competition </a:t>
            </a:r>
            <a:r>
              <a:rPr lang="en-US" sz="2400" dirty="0" smtClean="0">
                <a:solidFill>
                  <a:srgbClr val="000000">
                    <a:lumMod val="75000"/>
                    <a:lumOff val="25000"/>
                  </a:srgbClr>
                </a:solidFill>
              </a:rPr>
              <a:t>not </a:t>
            </a:r>
            <a:r>
              <a:rPr lang="en-US" sz="2400" dirty="0">
                <a:solidFill>
                  <a:srgbClr val="000000">
                    <a:lumMod val="75000"/>
                    <a:lumOff val="25000"/>
                  </a:srgbClr>
                </a:solidFill>
              </a:rPr>
              <a:t>evident with </a:t>
            </a:r>
            <a:r>
              <a:rPr lang="en-US" sz="2400" dirty="0" smtClean="0">
                <a:solidFill>
                  <a:srgbClr val="000000">
                    <a:lumMod val="75000"/>
                    <a:lumOff val="25000"/>
                  </a:srgbClr>
                </a:solidFill>
              </a:rPr>
              <a:t>high </a:t>
            </a:r>
            <a:r>
              <a:rPr lang="en-US" sz="2400" dirty="0">
                <a:solidFill>
                  <a:srgbClr val="000000">
                    <a:lumMod val="75000"/>
                    <a:lumOff val="25000"/>
                  </a:srgbClr>
                </a:solidFill>
              </a:rPr>
              <a:t>degree of uncertainty. Directors’ </a:t>
            </a:r>
            <a:r>
              <a:rPr lang="en-US" sz="2400" dirty="0" err="1">
                <a:solidFill>
                  <a:srgbClr val="000000">
                    <a:lumMod val="75000"/>
                    <a:lumOff val="25000"/>
                  </a:srgbClr>
                </a:solidFill>
              </a:rPr>
              <a:t>defence</a:t>
            </a:r>
            <a:r>
              <a:rPr lang="en-US" sz="2400" dirty="0">
                <a:solidFill>
                  <a:srgbClr val="000000">
                    <a:lumMod val="75000"/>
                    <a:lumOff val="25000"/>
                  </a:srgbClr>
                </a:solidFill>
              </a:rPr>
              <a:t> of informed consent </a:t>
            </a:r>
            <a:r>
              <a:rPr lang="en-US" sz="2400" dirty="0" smtClean="0">
                <a:solidFill>
                  <a:srgbClr val="000000">
                    <a:lumMod val="75000"/>
                    <a:lumOff val="25000"/>
                  </a:srgbClr>
                </a:solidFill>
              </a:rPr>
              <a:t>not </a:t>
            </a:r>
            <a:r>
              <a:rPr lang="en-US" sz="2400" dirty="0">
                <a:solidFill>
                  <a:srgbClr val="000000">
                    <a:lumMod val="75000"/>
                    <a:lumOff val="25000"/>
                  </a:srgbClr>
                </a:solidFill>
              </a:rPr>
              <a:t>“hopeless.</a:t>
            </a:r>
            <a:r>
              <a:rPr lang="en-US" sz="2400" dirty="0" smtClean="0">
                <a:solidFill>
                  <a:srgbClr val="000000">
                    <a:lumMod val="75000"/>
                    <a:lumOff val="25000"/>
                  </a:srgbClr>
                </a:solidFill>
              </a:rPr>
              <a:t>”</a:t>
            </a:r>
            <a:endParaRPr lang="en-AU" sz="2800" i="1" u="sng" dirty="0" smtClean="0">
              <a:hlinkClick r:id="rId3"/>
            </a:endParaRPr>
          </a:p>
          <a:p>
            <a:r>
              <a:rPr lang="en-AU" sz="2800" i="1" u="sng" dirty="0" smtClean="0">
                <a:hlinkClick r:id="rId3"/>
              </a:rPr>
              <a:t>Golden </a:t>
            </a:r>
            <a:r>
              <a:rPr lang="en-AU" sz="2800" i="1" u="sng" dirty="0">
                <a:hlinkClick r:id="rId3"/>
              </a:rPr>
              <a:t>Taste Investment Pty Ltd v Laurence</a:t>
            </a:r>
            <a:r>
              <a:rPr lang="en-AU" sz="2800" u="sng" dirty="0">
                <a:hlinkClick r:id="rId3"/>
              </a:rPr>
              <a:t> [2016] VSC </a:t>
            </a:r>
            <a:r>
              <a:rPr lang="en-AU" sz="2800" u="sng" dirty="0" smtClean="0">
                <a:hlinkClick r:id="rId3"/>
              </a:rPr>
              <a:t>250</a:t>
            </a:r>
            <a:endParaRPr lang="en-AU" sz="2800" u="sng" dirty="0" smtClean="0"/>
          </a:p>
          <a:p>
            <a:pPr marL="285750" lvl="1" indent="-285750">
              <a:spcBef>
                <a:spcPts val="1200"/>
              </a:spcBef>
              <a:spcAft>
                <a:spcPts val="200"/>
              </a:spcAft>
              <a:buSzPct val="100000"/>
            </a:pPr>
            <a:r>
              <a:rPr lang="en-US" sz="2400" dirty="0" smtClean="0">
                <a:solidFill>
                  <a:srgbClr val="000000">
                    <a:lumMod val="75000"/>
                    <a:lumOff val="25000"/>
                  </a:srgbClr>
                </a:solidFill>
              </a:rPr>
              <a:t>Alleged 2 former directors breached fiduciary and statutory duties </a:t>
            </a:r>
            <a:r>
              <a:rPr lang="en-US" sz="2400" dirty="0" err="1" smtClean="0">
                <a:solidFill>
                  <a:srgbClr val="000000">
                    <a:lumMod val="75000"/>
                    <a:lumOff val="25000"/>
                  </a:srgbClr>
                </a:solidFill>
              </a:rPr>
              <a:t>ss</a:t>
            </a:r>
            <a:r>
              <a:rPr lang="en-US" sz="2400" dirty="0" smtClean="0">
                <a:solidFill>
                  <a:srgbClr val="000000">
                    <a:lumMod val="75000"/>
                    <a:lumOff val="25000"/>
                  </a:srgbClr>
                </a:solidFill>
              </a:rPr>
              <a:t> 180-183 of the </a:t>
            </a:r>
            <a:r>
              <a:rPr lang="en-US" sz="2400" i="1" dirty="0" smtClean="0">
                <a:solidFill>
                  <a:srgbClr val="000000">
                    <a:lumMod val="75000"/>
                    <a:lumOff val="25000"/>
                  </a:srgbClr>
                </a:solidFill>
              </a:rPr>
              <a:t>Corporations Act</a:t>
            </a:r>
            <a:r>
              <a:rPr lang="en-US" sz="2400" dirty="0" smtClean="0">
                <a:solidFill>
                  <a:srgbClr val="000000">
                    <a:lumMod val="75000"/>
                    <a:lumOff val="25000"/>
                  </a:srgbClr>
                </a:solidFill>
              </a:rPr>
              <a:t>. </a:t>
            </a:r>
            <a:endParaRPr lang="en-US" sz="2400" dirty="0">
              <a:solidFill>
                <a:srgbClr val="000000">
                  <a:lumMod val="75000"/>
                  <a:lumOff val="25000"/>
                </a:srgbClr>
              </a:solidFill>
            </a:endParaRPr>
          </a:p>
          <a:p>
            <a:pPr marL="285750" lvl="1" indent="-285750">
              <a:spcBef>
                <a:spcPts val="1200"/>
              </a:spcBef>
              <a:spcAft>
                <a:spcPts val="200"/>
              </a:spcAft>
              <a:buSzPct val="100000"/>
            </a:pPr>
            <a:r>
              <a:rPr lang="en-US" sz="2400" dirty="0" smtClean="0">
                <a:solidFill>
                  <a:srgbClr val="000000">
                    <a:lumMod val="75000"/>
                    <a:lumOff val="25000"/>
                  </a:srgbClr>
                </a:solidFill>
              </a:rPr>
              <a:t>Complex facts giving rise to claims &amp; complex issues directors wished to raise. </a:t>
            </a:r>
            <a:endParaRPr lang="en-US" sz="2400" dirty="0">
              <a:solidFill>
                <a:srgbClr val="000000">
                  <a:lumMod val="75000"/>
                  <a:lumOff val="25000"/>
                </a:srgbClr>
              </a:solidFill>
            </a:endParaRPr>
          </a:p>
          <a:p>
            <a:endParaRPr lang="en-US" sz="2800" dirty="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31</a:t>
            </a:fld>
            <a:endParaRPr lang="en-US" dirty="0"/>
          </a:p>
        </p:txBody>
      </p:sp>
    </p:spTree>
    <p:extLst>
      <p:ext uri="{BB962C8B-B14F-4D97-AF65-F5344CB8AC3E}">
        <p14:creationId xmlns:p14="http://schemas.microsoft.com/office/powerpoint/2010/main" val="64233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Transfer of Property for No </a:t>
            </a:r>
            <a:r>
              <a:rPr lang="en-US" dirty="0"/>
              <a:t>C</a:t>
            </a:r>
            <a:r>
              <a:rPr lang="en-US" dirty="0" smtClean="0"/>
              <a:t>onsideration</a:t>
            </a:r>
            <a:endParaRPr lang="en-US" dirty="0"/>
          </a:p>
        </p:txBody>
      </p:sp>
      <p:sp>
        <p:nvSpPr>
          <p:cNvPr id="3" name="Content Placeholder 2"/>
          <p:cNvSpPr>
            <a:spLocks noGrp="1"/>
          </p:cNvSpPr>
          <p:nvPr>
            <p:ph idx="1"/>
          </p:nvPr>
        </p:nvSpPr>
        <p:spPr/>
        <p:txBody>
          <a:bodyPr>
            <a:normAutofit/>
          </a:bodyPr>
          <a:lstStyle/>
          <a:p>
            <a:pPr lvl="0"/>
            <a:r>
              <a:rPr lang="en-AU" sz="2800" i="1" u="sng" dirty="0">
                <a:hlinkClick r:id="rId2"/>
              </a:rPr>
              <a:t>Brentwood Village Ltd (in liq) v Terrigal Grosvenor Lodge Pty Ltd (No 4)</a:t>
            </a:r>
            <a:r>
              <a:rPr lang="en-AU" sz="2800" u="sng" dirty="0">
                <a:hlinkClick r:id="rId2"/>
              </a:rPr>
              <a:t> [2016] FCA 825</a:t>
            </a:r>
            <a:endParaRPr lang="en-AU" sz="2800" dirty="0"/>
          </a:p>
          <a:p>
            <a:pPr marL="285750" lvl="1" indent="-285750">
              <a:spcBef>
                <a:spcPts val="1200"/>
              </a:spcBef>
              <a:spcAft>
                <a:spcPts val="200"/>
              </a:spcAft>
              <a:buSzPct val="100000"/>
            </a:pPr>
            <a:r>
              <a:rPr lang="en-US" sz="2400" dirty="0" smtClean="0">
                <a:solidFill>
                  <a:srgbClr val="000000">
                    <a:lumMod val="75000"/>
                    <a:lumOff val="25000"/>
                  </a:srgbClr>
                </a:solidFill>
              </a:rPr>
              <a:t>Brentwood alleged director contravened s 181(1) and s 182(1)</a:t>
            </a:r>
            <a:r>
              <a:rPr lang="en-US" sz="2400" i="1" dirty="0" smtClean="0">
                <a:solidFill>
                  <a:srgbClr val="000000">
                    <a:lumMod val="75000"/>
                    <a:lumOff val="25000"/>
                  </a:srgbClr>
                </a:solidFill>
              </a:rPr>
              <a:t> </a:t>
            </a:r>
            <a:r>
              <a:rPr lang="en-US" sz="2400" dirty="0" smtClean="0">
                <a:solidFill>
                  <a:srgbClr val="000000">
                    <a:lumMod val="75000"/>
                    <a:lumOff val="25000"/>
                  </a:srgbClr>
                </a:solidFill>
              </a:rPr>
              <a:t>by transferring property to companies controlled by family members for no consideration, or under market value. </a:t>
            </a:r>
          </a:p>
          <a:p>
            <a:pPr marL="285750" lvl="1" indent="-285750">
              <a:spcBef>
                <a:spcPts val="1200"/>
              </a:spcBef>
              <a:spcAft>
                <a:spcPts val="200"/>
              </a:spcAft>
              <a:buSzPct val="100000"/>
            </a:pPr>
            <a:r>
              <a:rPr lang="en-US" sz="2400" dirty="0" err="1" smtClean="0">
                <a:solidFill>
                  <a:srgbClr val="000000">
                    <a:lumMod val="75000"/>
                    <a:lumOff val="25000"/>
                  </a:srgbClr>
                </a:solidFill>
              </a:rPr>
              <a:t>Markovic</a:t>
            </a:r>
            <a:r>
              <a:rPr lang="en-US" sz="2400" dirty="0" smtClean="0">
                <a:solidFill>
                  <a:srgbClr val="000000">
                    <a:lumMod val="75000"/>
                    <a:lumOff val="25000"/>
                  </a:srgbClr>
                </a:solidFill>
              </a:rPr>
              <a:t> J: Not possible for a director to act in good faith if they transfer a significant asset of a company for no consideration, especially if that transfer was to a company in the control of other family members. </a:t>
            </a:r>
            <a:endParaRPr lang="en-US" sz="2400" dirty="0">
              <a:solidFill>
                <a:srgbClr val="000000">
                  <a:lumMod val="75000"/>
                  <a:lumOff val="25000"/>
                </a:srgbClr>
              </a:solidFill>
            </a:endParaRPr>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32</a:t>
            </a:fld>
            <a:endParaRPr lang="en-US" dirty="0"/>
          </a:p>
        </p:txBody>
      </p:sp>
    </p:spTree>
    <p:extLst>
      <p:ext uri="{BB962C8B-B14F-4D97-AF65-F5344CB8AC3E}">
        <p14:creationId xmlns:p14="http://schemas.microsoft.com/office/powerpoint/2010/main" val="150799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Diversion of Profits</a:t>
            </a:r>
            <a:endParaRPr lang="en-US" dirty="0"/>
          </a:p>
        </p:txBody>
      </p:sp>
      <p:sp>
        <p:nvSpPr>
          <p:cNvPr id="3" name="Content Placeholder 2"/>
          <p:cNvSpPr>
            <a:spLocks noGrp="1"/>
          </p:cNvSpPr>
          <p:nvPr>
            <p:ph idx="1"/>
          </p:nvPr>
        </p:nvSpPr>
        <p:spPr/>
        <p:txBody>
          <a:bodyPr>
            <a:normAutofit/>
          </a:bodyPr>
          <a:lstStyle/>
          <a:p>
            <a:r>
              <a:rPr lang="en-AU" sz="2800" i="1" u="sng" dirty="0" smtClean="0">
                <a:hlinkClick r:id="rId2" invalidUrl="http://www.austlii.edu.au/cgi-bin/sinodisp/au/cases/vic/VSC/2016/211.html?stem=0&amp;synonyms=0&amp;query=title(&quot;2016 VSC 211&quot;)"/>
              </a:rPr>
              <a:t>Re B </a:t>
            </a:r>
            <a:r>
              <a:rPr lang="en-AU" sz="2800" i="1" u="sng" dirty="0">
                <a:hlinkClick r:id="rId3" invalidUrl="http://www.austlii.edu.au/cgi-bin/sinodisp/au/cases/vic/VSC/2016/211.html?stem=0&amp;synonyms=0&amp;query=title(&quot;2016 VSC 211&quot;)"/>
              </a:rPr>
              <a:t>Personal Pty </a:t>
            </a:r>
            <a:r>
              <a:rPr lang="en-AU" sz="2800" i="1" u="sng" dirty="0" smtClean="0">
                <a:hlinkClick r:id="rId4" invalidUrl="http://www.austlii.edu.au/cgi-bin/sinodisp/au/cases/vic/VSC/2016/211.html?stem=0&amp;synonyms=0&amp;query=title(&quot;2016 VSC 211&quot;)"/>
              </a:rPr>
              <a:t>Ltd</a:t>
            </a:r>
            <a:r>
              <a:rPr lang="en-AU" sz="2800" u="sng" dirty="0" smtClean="0">
                <a:hlinkClick r:id="rId5" invalidUrl="http://www.austlii.edu.au/cgi-bin/sinodisp/au/cases/vic/VSC/2016/211.html?stem=0&amp;synonyms=0&amp;query=title(&quot;2016 VSC 211&quot;)"/>
              </a:rPr>
              <a:t> </a:t>
            </a:r>
            <a:r>
              <a:rPr lang="en-AU" sz="2800" u="sng" dirty="0">
                <a:hlinkClick r:id="rId6" invalidUrl="http://www.austlii.edu.au/cgi-bin/sinodisp/au/cases/vic/VSC/2016/211.html?stem=0&amp;synonyms=0&amp;query=title(&quot;2016 VSC 211&quot;)"/>
              </a:rPr>
              <a:t>[2016] VSC </a:t>
            </a:r>
            <a:r>
              <a:rPr lang="en-AU" sz="2800" u="sng" dirty="0" smtClean="0">
                <a:hlinkClick r:id="rId7" invalidUrl="http://www.austlii.edu.au/cgi-bin/sinodisp/au/cases/vic/VSC/2016/211.html?stem=0&amp;synonyms=0&amp;query=title(&quot;2016 VSC 211&quot;)"/>
              </a:rPr>
              <a:t>211</a:t>
            </a:r>
            <a:endParaRPr lang="en-AU" sz="2800" u="sng" dirty="0" smtClean="0"/>
          </a:p>
          <a:p>
            <a:pPr marL="285750" lvl="1" indent="-285750">
              <a:spcBef>
                <a:spcPts val="1200"/>
              </a:spcBef>
              <a:spcAft>
                <a:spcPts val="200"/>
              </a:spcAft>
              <a:buSzPct val="100000"/>
            </a:pPr>
            <a:r>
              <a:rPr lang="en-US" sz="2400" dirty="0" smtClean="0">
                <a:solidFill>
                  <a:srgbClr val="000000">
                    <a:lumMod val="75000"/>
                    <a:lumOff val="25000"/>
                  </a:srgbClr>
                </a:solidFill>
              </a:rPr>
              <a:t>Former director of B Personal, Johann, alleged payments made by B Personal to SB Group, which was controlled by another former director of B Personal, Shane, were wrongfully diverted from B Personal. </a:t>
            </a:r>
          </a:p>
          <a:p>
            <a:pPr marL="285750" lvl="1" indent="-285750">
              <a:spcBef>
                <a:spcPts val="1200"/>
              </a:spcBef>
              <a:spcAft>
                <a:spcPts val="200"/>
              </a:spcAft>
              <a:buSzPct val="100000"/>
            </a:pPr>
            <a:r>
              <a:rPr lang="en-US" sz="2400" dirty="0" smtClean="0">
                <a:solidFill>
                  <a:srgbClr val="000000">
                    <a:lumMod val="75000"/>
                    <a:lumOff val="25000"/>
                  </a:srgbClr>
                </a:solidFill>
              </a:rPr>
              <a:t>Payments were purportedly for consultancy services provided by Shane. The VSC noted that the payments practically functioned as a dividend of B Personal’s profit. </a:t>
            </a:r>
          </a:p>
          <a:p>
            <a:pPr marL="285750" lvl="1" indent="-285750">
              <a:spcBef>
                <a:spcPts val="1200"/>
              </a:spcBef>
              <a:spcAft>
                <a:spcPts val="200"/>
              </a:spcAft>
              <a:buSzPct val="100000"/>
            </a:pPr>
            <a:r>
              <a:rPr lang="en-US" sz="2400" dirty="0" smtClean="0">
                <a:solidFill>
                  <a:srgbClr val="000000">
                    <a:lumMod val="75000"/>
                    <a:lumOff val="25000"/>
                  </a:srgbClr>
                </a:solidFill>
              </a:rPr>
              <a:t>Even if Shane did consultancy services, they were in the line of B Personal’s business and should have been opportunities undertaken on its behalf. </a:t>
            </a:r>
            <a:endParaRPr lang="en-US" sz="2800" dirty="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33</a:t>
            </a:fld>
            <a:endParaRPr lang="en-US" dirty="0"/>
          </a:p>
        </p:txBody>
      </p:sp>
    </p:spTree>
    <p:extLst>
      <p:ext uri="{BB962C8B-B14F-4D97-AF65-F5344CB8AC3E}">
        <p14:creationId xmlns:p14="http://schemas.microsoft.com/office/powerpoint/2010/main" val="27556310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Mishandling Finances</a:t>
            </a:r>
            <a:endParaRPr lang="en-US" dirty="0"/>
          </a:p>
        </p:txBody>
      </p:sp>
      <p:sp>
        <p:nvSpPr>
          <p:cNvPr id="3" name="Content Placeholder 2"/>
          <p:cNvSpPr>
            <a:spLocks noGrp="1"/>
          </p:cNvSpPr>
          <p:nvPr>
            <p:ph idx="1"/>
          </p:nvPr>
        </p:nvSpPr>
        <p:spPr/>
        <p:txBody>
          <a:bodyPr>
            <a:normAutofit/>
          </a:bodyPr>
          <a:lstStyle/>
          <a:p>
            <a:r>
              <a:rPr lang="en-AU" sz="2800" i="1" u="sng" dirty="0">
                <a:hlinkClick r:id="rId2"/>
              </a:rPr>
              <a:t>R</a:t>
            </a:r>
            <a:r>
              <a:rPr lang="en-AU" sz="2800" i="1" u="sng" dirty="0" smtClean="0">
                <a:hlinkClick r:id="rId2"/>
              </a:rPr>
              <a:t>e Amazon </a:t>
            </a:r>
            <a:r>
              <a:rPr lang="en-AU" sz="2800" i="1" u="sng" dirty="0">
                <a:hlinkClick r:id="rId2"/>
              </a:rPr>
              <a:t>Pest Control Pty </a:t>
            </a:r>
            <a:r>
              <a:rPr lang="en-AU" sz="2800" i="1" u="sng" dirty="0" smtClean="0">
                <a:hlinkClick r:id="rId2"/>
              </a:rPr>
              <a:t>Ltd</a:t>
            </a:r>
            <a:r>
              <a:rPr lang="en-AU" sz="2800" i="1" u="sng" dirty="0">
                <a:hlinkClick r:id="rId2"/>
              </a:rPr>
              <a:t> </a:t>
            </a:r>
            <a:r>
              <a:rPr lang="en-AU" sz="2800" u="sng" dirty="0" smtClean="0">
                <a:hlinkClick r:id="rId2"/>
              </a:rPr>
              <a:t>[</a:t>
            </a:r>
            <a:r>
              <a:rPr lang="en-AU" sz="2800" u="sng" dirty="0">
                <a:hlinkClick r:id="rId2"/>
              </a:rPr>
              <a:t>2016] NSWSC </a:t>
            </a:r>
            <a:r>
              <a:rPr lang="en-AU" sz="2800" u="sng" dirty="0" smtClean="0">
                <a:hlinkClick r:id="rId2"/>
              </a:rPr>
              <a:t>609</a:t>
            </a:r>
            <a:endParaRPr lang="en-AU" sz="2800" u="sng" dirty="0" smtClean="0"/>
          </a:p>
          <a:p>
            <a:pPr marL="285750" lvl="1" indent="-285750">
              <a:spcBef>
                <a:spcPts val="1200"/>
              </a:spcBef>
              <a:spcAft>
                <a:spcPts val="200"/>
              </a:spcAft>
              <a:buSzPct val="100000"/>
            </a:pPr>
            <a:r>
              <a:rPr lang="en-US" sz="2400" dirty="0" smtClean="0">
                <a:solidFill>
                  <a:srgbClr val="000000">
                    <a:lumMod val="75000"/>
                    <a:lumOff val="25000"/>
                  </a:srgbClr>
                </a:solidFill>
              </a:rPr>
              <a:t>Amazon alleged two former directors breached their duties by mishandling company finances. </a:t>
            </a:r>
          </a:p>
          <a:p>
            <a:pPr marL="285750" lvl="1" indent="-285750">
              <a:spcBef>
                <a:spcPts val="1200"/>
              </a:spcBef>
              <a:spcAft>
                <a:spcPts val="200"/>
              </a:spcAft>
              <a:buSzPct val="100000"/>
            </a:pPr>
            <a:r>
              <a:rPr lang="en-US" sz="2400" dirty="0" smtClean="0">
                <a:solidFill>
                  <a:srgbClr val="000000">
                    <a:lumMod val="75000"/>
                    <a:lumOff val="25000"/>
                  </a:srgbClr>
                </a:solidFill>
              </a:rPr>
              <a:t>NSWSC agreed with Amazon. </a:t>
            </a:r>
          </a:p>
          <a:p>
            <a:pPr marL="285750" lvl="1" indent="-285750">
              <a:spcBef>
                <a:spcPts val="1200"/>
              </a:spcBef>
              <a:spcAft>
                <a:spcPts val="200"/>
              </a:spcAft>
              <a:buSzPct val="100000"/>
            </a:pPr>
            <a:r>
              <a:rPr lang="en-US" sz="2400" dirty="0" smtClean="0">
                <a:solidFill>
                  <a:srgbClr val="000000">
                    <a:lumMod val="75000"/>
                    <a:lumOff val="25000"/>
                  </a:srgbClr>
                </a:solidFill>
              </a:rPr>
              <a:t>Directors had used Amazon’s accounts to pay for personal expenses, such as children’s school fees, and </a:t>
            </a:r>
            <a:r>
              <a:rPr lang="en-US" sz="2400" dirty="0" err="1" smtClean="0">
                <a:solidFill>
                  <a:srgbClr val="000000">
                    <a:lumMod val="75000"/>
                    <a:lumOff val="25000"/>
                  </a:srgbClr>
                </a:solidFill>
              </a:rPr>
              <a:t>mis</a:t>
            </a:r>
            <a:r>
              <a:rPr lang="en-US" sz="2400" dirty="0" smtClean="0">
                <a:solidFill>
                  <a:srgbClr val="000000">
                    <a:lumMod val="75000"/>
                    <a:lumOff val="25000"/>
                  </a:srgbClr>
                </a:solidFill>
              </a:rPr>
              <a:t>-described those expenses in Amazon’s financial records. </a:t>
            </a:r>
            <a:endParaRPr lang="en-US" sz="2400" dirty="0">
              <a:solidFill>
                <a:srgbClr val="000000">
                  <a:lumMod val="75000"/>
                  <a:lumOff val="25000"/>
                </a:srgbClr>
              </a:solidFill>
            </a:endParaRPr>
          </a:p>
          <a:p>
            <a:endParaRPr lang="en-US" sz="2800" dirty="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34</a:t>
            </a:fld>
            <a:endParaRPr lang="en-US" dirty="0"/>
          </a:p>
        </p:txBody>
      </p:sp>
    </p:spTree>
    <p:extLst>
      <p:ext uri="{BB962C8B-B14F-4D97-AF65-F5344CB8AC3E}">
        <p14:creationId xmlns:p14="http://schemas.microsoft.com/office/powerpoint/2010/main" val="30534490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Evasion</a:t>
            </a:r>
            <a:endParaRPr lang="en-US" dirty="0"/>
          </a:p>
        </p:txBody>
      </p:sp>
      <p:sp>
        <p:nvSpPr>
          <p:cNvPr id="3" name="Content Placeholder 2"/>
          <p:cNvSpPr>
            <a:spLocks noGrp="1"/>
          </p:cNvSpPr>
          <p:nvPr>
            <p:ph idx="1"/>
          </p:nvPr>
        </p:nvSpPr>
        <p:spPr/>
        <p:txBody>
          <a:bodyPr/>
          <a:lstStyle/>
          <a:p>
            <a:pPr lvl="0"/>
            <a:r>
              <a:rPr lang="en-AU" sz="2800" i="1" u="sng" dirty="0">
                <a:hlinkClick r:id="rId2"/>
              </a:rPr>
              <a:t>BCI Finances Pty Ltd (in liq) v Binetter (No 4) </a:t>
            </a:r>
            <a:r>
              <a:rPr lang="en-AU" sz="2800" u="sng" dirty="0">
                <a:hlinkClick r:id="rId2"/>
              </a:rPr>
              <a:t>[2016] FCA 1351</a:t>
            </a:r>
            <a:r>
              <a:rPr lang="en-AU" sz="2800" dirty="0"/>
              <a:t> </a:t>
            </a:r>
            <a:endParaRPr lang="en-AU" sz="2800" dirty="0" smtClean="0"/>
          </a:p>
          <a:p>
            <a:pPr marL="285750" lvl="1" indent="-285750">
              <a:spcBef>
                <a:spcPts val="1200"/>
              </a:spcBef>
              <a:spcAft>
                <a:spcPts val="200"/>
              </a:spcAft>
              <a:buSzPct val="100000"/>
            </a:pPr>
            <a:r>
              <a:rPr lang="en-US" sz="2400" dirty="0" smtClean="0">
                <a:solidFill>
                  <a:srgbClr val="000000">
                    <a:lumMod val="75000"/>
                    <a:lumOff val="25000"/>
                  </a:srgbClr>
                </a:solidFill>
              </a:rPr>
              <a:t>Liquidators alleged directors breached their duties by participating in scheme for purpose of evading income tax liability. </a:t>
            </a:r>
            <a:endParaRPr lang="en-US" sz="2400" dirty="0">
              <a:solidFill>
                <a:srgbClr val="000000">
                  <a:lumMod val="75000"/>
                  <a:lumOff val="25000"/>
                </a:srgbClr>
              </a:solidFill>
            </a:endParaRPr>
          </a:p>
          <a:p>
            <a:pPr marL="285750" lvl="1" indent="-285750">
              <a:spcBef>
                <a:spcPts val="1200"/>
              </a:spcBef>
              <a:spcAft>
                <a:spcPts val="200"/>
              </a:spcAft>
              <a:buSzPct val="100000"/>
            </a:pPr>
            <a:r>
              <a:rPr lang="en-US" sz="2400" dirty="0" smtClean="0">
                <a:solidFill>
                  <a:srgbClr val="000000">
                    <a:lumMod val="75000"/>
                    <a:lumOff val="25000"/>
                  </a:srgbClr>
                </a:solidFill>
              </a:rPr>
              <a:t>DCT issued revised tax assessment notices, and ensuing tax liabilities meant BCI Finances was placed in voluntary administration. </a:t>
            </a:r>
          </a:p>
          <a:p>
            <a:pPr marL="285750" lvl="1" indent="-285750">
              <a:spcBef>
                <a:spcPts val="1200"/>
              </a:spcBef>
              <a:spcAft>
                <a:spcPts val="200"/>
              </a:spcAft>
              <a:buSzPct val="100000"/>
            </a:pPr>
            <a:r>
              <a:rPr lang="en-US" sz="2400" dirty="0" smtClean="0">
                <a:solidFill>
                  <a:srgbClr val="000000">
                    <a:lumMod val="75000"/>
                    <a:lumOff val="25000"/>
                  </a:srgbClr>
                </a:solidFill>
              </a:rPr>
              <a:t>Gleeson J: directors who participated, and knew of, scheme were liable for breaches of their general law fiduciary duties. Did not address </a:t>
            </a:r>
            <a:r>
              <a:rPr lang="en-US" sz="2400" i="1" dirty="0" smtClean="0">
                <a:solidFill>
                  <a:srgbClr val="000000">
                    <a:lumMod val="75000"/>
                    <a:lumOff val="25000"/>
                  </a:srgbClr>
                </a:solidFill>
              </a:rPr>
              <a:t>Corporations Act</a:t>
            </a:r>
            <a:r>
              <a:rPr lang="en-US" sz="2400" dirty="0">
                <a:solidFill>
                  <a:srgbClr val="000000">
                    <a:lumMod val="75000"/>
                    <a:lumOff val="25000"/>
                  </a:srgbClr>
                </a:solidFill>
              </a:rPr>
              <a:t> </a:t>
            </a:r>
            <a:r>
              <a:rPr lang="en-US" sz="2400" dirty="0" smtClean="0">
                <a:solidFill>
                  <a:srgbClr val="000000">
                    <a:lumMod val="75000"/>
                    <a:lumOff val="25000"/>
                  </a:srgbClr>
                </a:solidFill>
              </a:rPr>
              <a:t>duties. </a:t>
            </a:r>
            <a:endParaRPr lang="en-US" sz="2400" dirty="0">
              <a:solidFill>
                <a:srgbClr val="000000">
                  <a:lumMod val="75000"/>
                  <a:lumOff val="25000"/>
                </a:srgbClr>
              </a:solidFill>
            </a:endParaRPr>
          </a:p>
          <a:p>
            <a:pPr lvl="0"/>
            <a:endParaRPr lang="en-AU" sz="2800" dirty="0"/>
          </a:p>
          <a:p>
            <a:endParaRPr lang="en-US" dirty="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35</a:t>
            </a:fld>
            <a:endParaRPr lang="en-US" dirty="0"/>
          </a:p>
        </p:txBody>
      </p:sp>
    </p:spTree>
    <p:extLst>
      <p:ext uri="{BB962C8B-B14F-4D97-AF65-F5344CB8AC3E}">
        <p14:creationId xmlns:p14="http://schemas.microsoft.com/office/powerpoint/2010/main" val="38293690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Misappropriating Funds </a:t>
            </a:r>
            <a:endParaRPr lang="en-US" sz="3200" dirty="0"/>
          </a:p>
        </p:txBody>
      </p:sp>
      <p:sp>
        <p:nvSpPr>
          <p:cNvPr id="3" name="Content Placeholder 2"/>
          <p:cNvSpPr>
            <a:spLocks noGrp="1"/>
          </p:cNvSpPr>
          <p:nvPr>
            <p:ph idx="1"/>
          </p:nvPr>
        </p:nvSpPr>
        <p:spPr/>
        <p:txBody>
          <a:bodyPr>
            <a:normAutofit/>
          </a:bodyPr>
          <a:lstStyle/>
          <a:p>
            <a:pPr lvl="0"/>
            <a:r>
              <a:rPr lang="en-AU" sz="2800" i="1" u="sng" dirty="0">
                <a:hlinkClick r:id="rId2" invalidUrl="http://www.austlii.edu.au/cgi-bin/sinodisp/au/cases/vic/VSC/2016/146.html?stem=0&amp;synonyms=0&amp;query=KQ international trading pty ltd"/>
              </a:rPr>
              <a:t>KQ International Trading Pty Ltd v Yang</a:t>
            </a:r>
            <a:r>
              <a:rPr lang="en-AU" sz="2800" u="sng" dirty="0">
                <a:hlinkClick r:id="rId3" invalidUrl="http://www.austlii.edu.au/cgi-bin/sinodisp/au/cases/vic/VSC/2016/146.html?stem=0&amp;synonyms=0&amp;query=KQ international trading pty ltd"/>
              </a:rPr>
              <a:t> [2016] VSC </a:t>
            </a:r>
            <a:r>
              <a:rPr lang="en-AU" sz="2800" u="sng" dirty="0" smtClean="0">
                <a:hlinkClick r:id="rId4" invalidUrl="http://www.austlii.edu.au/cgi-bin/sinodisp/au/cases/vic/VSC/2016/146.html?stem=0&amp;synonyms=0&amp;query=KQ international trading pty ltd"/>
              </a:rPr>
              <a:t>146</a:t>
            </a:r>
            <a:endParaRPr lang="en-AU" sz="2800" u="sng" dirty="0" smtClean="0"/>
          </a:p>
          <a:p>
            <a:pPr marL="285750" lvl="1" indent="-285750">
              <a:spcBef>
                <a:spcPts val="1200"/>
              </a:spcBef>
              <a:spcAft>
                <a:spcPts val="200"/>
              </a:spcAft>
              <a:buSzPct val="100000"/>
            </a:pPr>
            <a:r>
              <a:rPr lang="en-US" sz="2400" dirty="0" smtClean="0">
                <a:solidFill>
                  <a:srgbClr val="000000">
                    <a:lumMod val="75000"/>
                    <a:lumOff val="25000"/>
                  </a:srgbClr>
                </a:solidFill>
              </a:rPr>
              <a:t>Former director breached duties under s 181-182 of the </a:t>
            </a:r>
            <a:r>
              <a:rPr lang="en-US" sz="2400" i="1" dirty="0" smtClean="0">
                <a:solidFill>
                  <a:srgbClr val="000000">
                    <a:lumMod val="75000"/>
                    <a:lumOff val="25000"/>
                  </a:srgbClr>
                </a:solidFill>
              </a:rPr>
              <a:t>Corporations Act</a:t>
            </a:r>
            <a:r>
              <a:rPr lang="en-US" sz="2400" dirty="0" smtClean="0">
                <a:solidFill>
                  <a:srgbClr val="000000">
                    <a:lumMod val="75000"/>
                    <a:lumOff val="25000"/>
                  </a:srgbClr>
                </a:solidFill>
              </a:rPr>
              <a:t> by misappropriating substantial funds, failing to respond to correspondence and failing to attend director’s meetings. </a:t>
            </a:r>
          </a:p>
          <a:p>
            <a:pPr marL="285750" lvl="1" indent="-285750">
              <a:spcBef>
                <a:spcPts val="1200"/>
              </a:spcBef>
              <a:spcAft>
                <a:spcPts val="200"/>
              </a:spcAft>
              <a:buSzPct val="100000"/>
            </a:pPr>
            <a:r>
              <a:rPr lang="en-US" sz="2400" dirty="0" smtClean="0">
                <a:solidFill>
                  <a:srgbClr val="000000">
                    <a:lumMod val="75000"/>
                    <a:lumOff val="25000"/>
                  </a:srgbClr>
                </a:solidFill>
              </a:rPr>
              <a:t>“</a:t>
            </a:r>
            <a:r>
              <a:rPr lang="en-US" sz="2400" i="1" dirty="0" smtClean="0">
                <a:solidFill>
                  <a:srgbClr val="000000">
                    <a:lumMod val="75000"/>
                    <a:lumOff val="25000"/>
                  </a:srgbClr>
                </a:solidFill>
              </a:rPr>
              <a:t>It is easy to identify</a:t>
            </a:r>
            <a:r>
              <a:rPr lang="en-US" sz="2400" dirty="0" smtClean="0">
                <a:solidFill>
                  <a:srgbClr val="000000">
                    <a:lumMod val="75000"/>
                    <a:lumOff val="25000"/>
                  </a:srgbClr>
                </a:solidFill>
              </a:rPr>
              <a:t>” a breach of s 181 of the </a:t>
            </a:r>
            <a:r>
              <a:rPr lang="en-US" sz="2400" i="1" dirty="0" smtClean="0">
                <a:solidFill>
                  <a:srgbClr val="000000">
                    <a:lumMod val="75000"/>
                    <a:lumOff val="25000"/>
                  </a:srgbClr>
                </a:solidFill>
              </a:rPr>
              <a:t>Corporations Act</a:t>
            </a:r>
            <a:r>
              <a:rPr lang="en-US" sz="2400" dirty="0" smtClean="0">
                <a:solidFill>
                  <a:srgbClr val="000000">
                    <a:lumMod val="75000"/>
                    <a:lumOff val="25000"/>
                  </a:srgbClr>
                </a:solidFill>
              </a:rPr>
              <a:t> “</a:t>
            </a:r>
            <a:r>
              <a:rPr lang="en-US" sz="2400" i="1" dirty="0" smtClean="0">
                <a:solidFill>
                  <a:srgbClr val="000000">
                    <a:lumMod val="75000"/>
                    <a:lumOff val="25000"/>
                  </a:srgbClr>
                </a:solidFill>
              </a:rPr>
              <a:t>because, simply put, it is clear that the director is doing the wrong thing</a:t>
            </a:r>
            <a:r>
              <a:rPr lang="en-US" sz="2400" dirty="0" smtClean="0">
                <a:solidFill>
                  <a:srgbClr val="000000">
                    <a:lumMod val="75000"/>
                    <a:lumOff val="25000"/>
                  </a:srgbClr>
                </a:solidFill>
              </a:rPr>
              <a:t>.”</a:t>
            </a:r>
            <a:endParaRPr lang="en-AU" sz="2800" dirty="0"/>
          </a:p>
          <a:p>
            <a:endParaRPr lang="en-US" dirty="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36</a:t>
            </a:fld>
            <a:endParaRPr lang="en-US" dirty="0"/>
          </a:p>
        </p:txBody>
      </p:sp>
    </p:spTree>
    <p:extLst>
      <p:ext uri="{BB962C8B-B14F-4D97-AF65-F5344CB8AC3E}">
        <p14:creationId xmlns:p14="http://schemas.microsoft.com/office/powerpoint/2010/main" val="18063180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Pursuit of proposal</a:t>
            </a:r>
            <a:endParaRPr lang="en-US" dirty="0"/>
          </a:p>
        </p:txBody>
      </p:sp>
      <p:sp>
        <p:nvSpPr>
          <p:cNvPr id="3" name="Content Placeholder 2"/>
          <p:cNvSpPr>
            <a:spLocks noGrp="1"/>
          </p:cNvSpPr>
          <p:nvPr>
            <p:ph idx="1"/>
          </p:nvPr>
        </p:nvSpPr>
        <p:spPr/>
        <p:txBody>
          <a:bodyPr>
            <a:normAutofit fontScale="92500" lnSpcReduction="10000"/>
          </a:bodyPr>
          <a:lstStyle/>
          <a:p>
            <a:pPr lvl="0"/>
            <a:r>
              <a:rPr lang="en-AU" sz="2800" i="1" u="sng" dirty="0">
                <a:hlinkClick r:id="rId2"/>
              </a:rPr>
              <a:t>Hart Security Australia Pty Ltd v Boucousis</a:t>
            </a:r>
            <a:r>
              <a:rPr lang="en-AU" sz="2800" u="sng" dirty="0">
                <a:hlinkClick r:id="rId2"/>
              </a:rPr>
              <a:t> [2016] NSWCA </a:t>
            </a:r>
            <a:r>
              <a:rPr lang="en-AU" sz="2800" u="sng" dirty="0" smtClean="0">
                <a:hlinkClick r:id="rId2"/>
              </a:rPr>
              <a:t>307</a:t>
            </a:r>
            <a:endParaRPr lang="en-AU" sz="2800" u="sng" dirty="0" smtClean="0"/>
          </a:p>
          <a:p>
            <a:pPr marL="285750" lvl="1" indent="-285750">
              <a:spcBef>
                <a:spcPts val="1200"/>
              </a:spcBef>
              <a:spcAft>
                <a:spcPts val="200"/>
              </a:spcAft>
              <a:buSzPct val="100000"/>
            </a:pPr>
            <a:r>
              <a:rPr lang="en-US" sz="2400" dirty="0" smtClean="0">
                <a:solidFill>
                  <a:srgbClr val="000000">
                    <a:lumMod val="75000"/>
                    <a:lumOff val="25000"/>
                  </a:srgbClr>
                </a:solidFill>
              </a:rPr>
              <a:t>HSA involved in negotiations to provide security services to Northern Territory Airports.</a:t>
            </a:r>
          </a:p>
          <a:p>
            <a:pPr marL="285750" lvl="1" indent="-285750">
              <a:spcBef>
                <a:spcPts val="1200"/>
              </a:spcBef>
              <a:spcAft>
                <a:spcPts val="200"/>
              </a:spcAft>
              <a:buSzPct val="100000"/>
            </a:pPr>
            <a:r>
              <a:rPr lang="en-US" sz="2400" dirty="0">
                <a:solidFill>
                  <a:srgbClr val="000000">
                    <a:lumMod val="75000"/>
                    <a:lumOff val="25000"/>
                  </a:srgbClr>
                </a:solidFill>
              </a:rPr>
              <a:t>Without knowledge of HSA, director entered into a ‘secret’ proposal under which </a:t>
            </a:r>
            <a:r>
              <a:rPr lang="en-US" sz="2400" dirty="0" smtClean="0">
                <a:solidFill>
                  <a:srgbClr val="000000">
                    <a:lumMod val="75000"/>
                    <a:lumOff val="25000"/>
                  </a:srgbClr>
                </a:solidFill>
              </a:rPr>
              <a:t>new </a:t>
            </a:r>
            <a:r>
              <a:rPr lang="en-US" sz="2400" dirty="0">
                <a:solidFill>
                  <a:srgbClr val="000000">
                    <a:lumMod val="75000"/>
                    <a:lumOff val="25000"/>
                  </a:srgbClr>
                </a:solidFill>
              </a:rPr>
              <a:t>company would be incorporated and shares would be issued so would be holding company of HSA. </a:t>
            </a:r>
          </a:p>
          <a:p>
            <a:pPr marL="285750" lvl="1" indent="-285750">
              <a:spcBef>
                <a:spcPts val="1200"/>
              </a:spcBef>
              <a:spcAft>
                <a:spcPts val="200"/>
              </a:spcAft>
              <a:buSzPct val="100000"/>
            </a:pPr>
            <a:r>
              <a:rPr lang="en-US" sz="2400" dirty="0">
                <a:solidFill>
                  <a:srgbClr val="000000">
                    <a:lumMod val="75000"/>
                    <a:lumOff val="25000"/>
                  </a:srgbClr>
                </a:solidFill>
              </a:rPr>
              <a:t>Neither new entity or HSA gained contract. </a:t>
            </a:r>
            <a:endParaRPr lang="en-AU" sz="2800" dirty="0"/>
          </a:p>
          <a:p>
            <a:pPr marL="285750" lvl="1" indent="-285750">
              <a:spcBef>
                <a:spcPts val="1200"/>
              </a:spcBef>
              <a:spcAft>
                <a:spcPts val="200"/>
              </a:spcAft>
              <a:buSzPct val="100000"/>
            </a:pPr>
            <a:r>
              <a:rPr lang="en-US" sz="2400" dirty="0" smtClean="0">
                <a:solidFill>
                  <a:srgbClr val="000000">
                    <a:lumMod val="75000"/>
                    <a:lumOff val="25000"/>
                  </a:srgbClr>
                </a:solidFill>
              </a:rPr>
              <a:t>HSA </a:t>
            </a:r>
            <a:r>
              <a:rPr lang="en-US" sz="2400" dirty="0">
                <a:solidFill>
                  <a:srgbClr val="000000">
                    <a:lumMod val="75000"/>
                    <a:lumOff val="25000"/>
                  </a:srgbClr>
                </a:solidFill>
              </a:rPr>
              <a:t>alleged director breached his fiduciary and statutory </a:t>
            </a:r>
            <a:r>
              <a:rPr lang="en-US" sz="2400" dirty="0" smtClean="0">
                <a:solidFill>
                  <a:srgbClr val="000000">
                    <a:lumMod val="75000"/>
                    <a:lumOff val="25000"/>
                  </a:srgbClr>
                </a:solidFill>
              </a:rPr>
              <a:t>duties </a:t>
            </a:r>
            <a:r>
              <a:rPr lang="en-US" sz="2400" dirty="0"/>
              <a:t>breaches of his fiduciary and </a:t>
            </a:r>
            <a:r>
              <a:rPr lang="en-US" sz="2400" dirty="0" err="1" smtClean="0"/>
              <a:t>ss</a:t>
            </a:r>
            <a:r>
              <a:rPr lang="en-US" sz="2400" dirty="0" smtClean="0"/>
              <a:t> 181(1), 182(1) and 183(1) </a:t>
            </a:r>
            <a:endParaRPr lang="en-US" sz="2400" dirty="0">
              <a:solidFill>
                <a:srgbClr val="000000">
                  <a:lumMod val="75000"/>
                  <a:lumOff val="25000"/>
                </a:srgbClr>
              </a:solidFill>
            </a:endParaRPr>
          </a:p>
          <a:p>
            <a:pPr marL="285750" lvl="1" indent="-285750">
              <a:spcBef>
                <a:spcPts val="1200"/>
              </a:spcBef>
              <a:spcAft>
                <a:spcPts val="200"/>
              </a:spcAft>
              <a:buSzPct val="100000"/>
            </a:pPr>
            <a:r>
              <a:rPr lang="en-US" sz="2400" dirty="0" smtClean="0">
                <a:solidFill>
                  <a:srgbClr val="000000">
                    <a:lumMod val="75000"/>
                    <a:lumOff val="25000"/>
                  </a:srgbClr>
                </a:solidFill>
              </a:rPr>
              <a:t>HWL </a:t>
            </a:r>
            <a:r>
              <a:rPr lang="en-US" sz="2400" dirty="0" err="1" smtClean="0">
                <a:solidFill>
                  <a:srgbClr val="000000">
                    <a:lumMod val="75000"/>
                    <a:lumOff val="25000"/>
                  </a:srgbClr>
                </a:solidFill>
              </a:rPr>
              <a:t>Ebsworth</a:t>
            </a:r>
            <a:r>
              <a:rPr lang="en-US" sz="2400" dirty="0" smtClean="0">
                <a:solidFill>
                  <a:srgbClr val="000000">
                    <a:lumMod val="75000"/>
                    <a:lumOff val="25000"/>
                  </a:srgbClr>
                </a:solidFill>
              </a:rPr>
              <a:t> partners who advised HSA joined for knowing assistance &amp; involvement in contraventions</a:t>
            </a:r>
          </a:p>
          <a:p>
            <a:endParaRPr lang="en-US" dirty="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37</a:t>
            </a:fld>
            <a:endParaRPr lang="en-US" dirty="0"/>
          </a:p>
        </p:txBody>
      </p:sp>
    </p:spTree>
    <p:extLst>
      <p:ext uri="{BB962C8B-B14F-4D97-AF65-F5344CB8AC3E}">
        <p14:creationId xmlns:p14="http://schemas.microsoft.com/office/powerpoint/2010/main" val="36198721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285750" lvl="1" indent="-285750">
              <a:spcBef>
                <a:spcPts val="1200"/>
              </a:spcBef>
              <a:spcAft>
                <a:spcPts val="200"/>
              </a:spcAft>
              <a:buSzPct val="100000"/>
            </a:pPr>
            <a:r>
              <a:rPr lang="en-AU" sz="2400" dirty="0" smtClean="0">
                <a:solidFill>
                  <a:srgbClr val="000000">
                    <a:lumMod val="75000"/>
                    <a:lumOff val="25000"/>
                  </a:srgbClr>
                </a:solidFill>
              </a:rPr>
              <a:t>NSWCA confirmed director in breach of fiduciary duty in pursuing proposal involving new entity. </a:t>
            </a:r>
          </a:p>
          <a:p>
            <a:pPr marL="285750" lvl="1" indent="-285750">
              <a:spcBef>
                <a:spcPts val="1200"/>
              </a:spcBef>
              <a:spcAft>
                <a:spcPts val="200"/>
              </a:spcAft>
              <a:buSzPct val="100000"/>
            </a:pPr>
            <a:r>
              <a:rPr lang="en-US" sz="2400" dirty="0" smtClean="0"/>
              <a:t>Pursuit </a:t>
            </a:r>
            <a:r>
              <a:rPr lang="en-US" sz="2400" dirty="0"/>
              <a:t>by a </a:t>
            </a:r>
            <a:r>
              <a:rPr lang="en-US" sz="2400" dirty="0" smtClean="0"/>
              <a:t>fiduciary</a:t>
            </a:r>
            <a:r>
              <a:rPr lang="en-US" sz="2400" dirty="0"/>
              <a:t> </a:t>
            </a:r>
            <a:r>
              <a:rPr lang="en-US" sz="2400" dirty="0" smtClean="0"/>
              <a:t>of </a:t>
            </a:r>
            <a:r>
              <a:rPr lang="en-US" sz="2400" dirty="0"/>
              <a:t>personal gain in circumstances where </a:t>
            </a:r>
            <a:r>
              <a:rPr lang="en-US" sz="2400" dirty="0" smtClean="0"/>
              <a:t>is </a:t>
            </a:r>
            <a:r>
              <a:rPr lang="en-US" sz="2400" dirty="0"/>
              <a:t>actual or substantial possibility of conflict </a:t>
            </a:r>
            <a:r>
              <a:rPr lang="en-US" sz="2400" dirty="0" smtClean="0"/>
              <a:t>constitutes a </a:t>
            </a:r>
            <a:r>
              <a:rPr lang="en-US" sz="2400" dirty="0"/>
              <a:t>breach of </a:t>
            </a:r>
            <a:r>
              <a:rPr lang="en-US" sz="2400" dirty="0" smtClean="0"/>
              <a:t>fiduciary </a:t>
            </a:r>
            <a:r>
              <a:rPr lang="en-US" sz="2400" dirty="0"/>
              <a:t>obligation irrespective of </a:t>
            </a:r>
            <a:r>
              <a:rPr lang="en-US" sz="2400" dirty="0" smtClean="0"/>
              <a:t>actual </a:t>
            </a:r>
            <a:r>
              <a:rPr lang="en-US" sz="2400" dirty="0"/>
              <a:t>motive of </a:t>
            </a:r>
            <a:r>
              <a:rPr lang="en-US" sz="2400" dirty="0" smtClean="0"/>
              <a:t>fiduciary </a:t>
            </a:r>
            <a:r>
              <a:rPr lang="en-US" sz="2400" dirty="0"/>
              <a:t>and, in the case of a director, is to be assessed without reference to their subjective view as to what is in the best interests of the company: [109]</a:t>
            </a:r>
            <a:r>
              <a:rPr lang="en-US" sz="2400" dirty="0" smtClean="0"/>
              <a:t>.</a:t>
            </a:r>
            <a:endParaRPr lang="en-AU" sz="2400" dirty="0">
              <a:solidFill>
                <a:srgbClr val="000000">
                  <a:lumMod val="75000"/>
                  <a:lumOff val="25000"/>
                </a:srgbClr>
              </a:solidFill>
            </a:endParaRPr>
          </a:p>
          <a:p>
            <a:pPr marL="285750" lvl="1" indent="-285750">
              <a:spcBef>
                <a:spcPts val="1200"/>
              </a:spcBef>
              <a:spcAft>
                <a:spcPts val="200"/>
              </a:spcAft>
              <a:buSzPct val="100000"/>
            </a:pPr>
            <a:r>
              <a:rPr lang="en-US" sz="2400" dirty="0" smtClean="0"/>
              <a:t>Proposal </a:t>
            </a:r>
            <a:r>
              <a:rPr lang="en-US" sz="2400" dirty="0"/>
              <a:t>involved significant personal benefits to </a:t>
            </a:r>
            <a:r>
              <a:rPr lang="en-US" sz="2400" dirty="0" smtClean="0"/>
              <a:t>director and </a:t>
            </a:r>
            <a:r>
              <a:rPr lang="en-US" sz="2400" dirty="0"/>
              <a:t>his pursuit of that proposal in </a:t>
            </a:r>
            <a:r>
              <a:rPr lang="en-US" sz="2400" dirty="0" smtClean="0"/>
              <a:t>face </a:t>
            </a:r>
            <a:r>
              <a:rPr lang="en-US" sz="2400" dirty="0"/>
              <a:t>of </a:t>
            </a:r>
            <a:r>
              <a:rPr lang="en-US" sz="2400" dirty="0" smtClean="0"/>
              <a:t>conflict </a:t>
            </a:r>
            <a:r>
              <a:rPr lang="en-US" sz="2400" dirty="0"/>
              <a:t>between his interest and duties was a breach of his fiduciary obligation: [120]-[123].</a:t>
            </a:r>
          </a:p>
          <a:p>
            <a:endParaRPr lang="en-US" dirty="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38</a:t>
            </a:fld>
            <a:endParaRPr lang="en-US" dirty="0"/>
          </a:p>
        </p:txBody>
      </p:sp>
    </p:spTree>
    <p:extLst>
      <p:ext uri="{BB962C8B-B14F-4D97-AF65-F5344CB8AC3E}">
        <p14:creationId xmlns:p14="http://schemas.microsoft.com/office/powerpoint/2010/main" val="39474822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lvl="1"/>
            <a:r>
              <a:rPr lang="en-US" sz="2200" dirty="0" smtClean="0"/>
              <a:t>Where </a:t>
            </a:r>
            <a:r>
              <a:rPr lang="en-US" sz="2200" dirty="0"/>
              <a:t>sole director proposes to issue shares in circumstances where that will result in a change of control </a:t>
            </a:r>
            <a:r>
              <a:rPr lang="en-US" sz="2200" dirty="0" smtClean="0"/>
              <a:t>in </a:t>
            </a:r>
            <a:r>
              <a:rPr lang="en-US" sz="2200" dirty="0"/>
              <a:t>company, and </a:t>
            </a:r>
            <a:r>
              <a:rPr lang="en-US" sz="2200" dirty="0" smtClean="0"/>
              <a:t>dilution </a:t>
            </a:r>
            <a:r>
              <a:rPr lang="en-US" sz="2200" dirty="0"/>
              <a:t>of its existing shareholder’s interest to nil, the matters </a:t>
            </a:r>
            <a:r>
              <a:rPr lang="en-US" sz="2200" dirty="0" smtClean="0"/>
              <a:t>that </a:t>
            </a:r>
            <a:r>
              <a:rPr lang="en-US" sz="2200" dirty="0"/>
              <a:t>director might reasonably have to consider in </a:t>
            </a:r>
            <a:r>
              <a:rPr lang="en-US" sz="2200" dirty="0" smtClean="0"/>
              <a:t>discharge </a:t>
            </a:r>
            <a:r>
              <a:rPr lang="en-US" sz="2200" dirty="0"/>
              <a:t>of </a:t>
            </a:r>
            <a:r>
              <a:rPr lang="en-US" sz="2200" dirty="0" smtClean="0"/>
              <a:t>duty </a:t>
            </a:r>
            <a:r>
              <a:rPr lang="en-US" sz="2200" dirty="0"/>
              <a:t>include how that share issue will affect </a:t>
            </a:r>
            <a:r>
              <a:rPr lang="en-US" sz="2200" dirty="0" smtClean="0"/>
              <a:t>existing </a:t>
            </a:r>
            <a:r>
              <a:rPr lang="en-US" sz="2200" dirty="0"/>
              <a:t>shareholder and whether it should be made aware </a:t>
            </a:r>
            <a:r>
              <a:rPr lang="en-US" sz="2200" dirty="0" smtClean="0"/>
              <a:t>of </a:t>
            </a:r>
            <a:r>
              <a:rPr lang="en-US" sz="2200" dirty="0"/>
              <a:t>proposed share issue so as to be given </a:t>
            </a:r>
            <a:r>
              <a:rPr lang="en-US" sz="2200" dirty="0" smtClean="0"/>
              <a:t>opportunity </a:t>
            </a:r>
            <a:r>
              <a:rPr lang="en-US" sz="2200" dirty="0"/>
              <a:t>to propose some other means of providing funds or other financial support: [113], [121]</a:t>
            </a:r>
            <a:r>
              <a:rPr lang="en-US" sz="2200" dirty="0" smtClean="0"/>
              <a:t>.</a:t>
            </a:r>
            <a:endParaRPr lang="en-AU" sz="2200" dirty="0"/>
          </a:p>
          <a:p>
            <a:pPr lvl="1"/>
            <a:r>
              <a:rPr lang="en-AU" sz="2200" dirty="0" smtClean="0">
                <a:solidFill>
                  <a:srgbClr val="000000">
                    <a:lumMod val="75000"/>
                    <a:lumOff val="25000"/>
                  </a:srgbClr>
                </a:solidFill>
              </a:rPr>
              <a:t>No error in findings director </a:t>
            </a:r>
            <a:r>
              <a:rPr lang="en-AU" sz="2200" dirty="0">
                <a:solidFill>
                  <a:srgbClr val="000000">
                    <a:lumMod val="75000"/>
                    <a:lumOff val="25000"/>
                  </a:srgbClr>
                </a:solidFill>
              </a:rPr>
              <a:t>not liable for breach of statutory duties.  </a:t>
            </a:r>
            <a:r>
              <a:rPr lang="en-AU" sz="2200" dirty="0" smtClean="0">
                <a:solidFill>
                  <a:srgbClr val="000000">
                    <a:lumMod val="75000"/>
                    <a:lumOff val="25000"/>
                  </a:srgbClr>
                </a:solidFill>
              </a:rPr>
              <a:t>No challenge to findings that director did not </a:t>
            </a:r>
            <a:r>
              <a:rPr lang="en-US" sz="2200" dirty="0" smtClean="0"/>
              <a:t>use his </a:t>
            </a:r>
            <a:r>
              <a:rPr lang="en-US" sz="2200" dirty="0"/>
              <a:t>position as a director, or </a:t>
            </a:r>
            <a:r>
              <a:rPr lang="en-US" sz="2200" dirty="0" smtClean="0"/>
              <a:t>use </a:t>
            </a:r>
            <a:r>
              <a:rPr lang="en-US" sz="2200" dirty="0"/>
              <a:t>any information he obtained by virtue of being a director, improperly in order to gain an advantage for himself or </a:t>
            </a:r>
            <a:r>
              <a:rPr lang="en-US" sz="2200" dirty="0" smtClean="0"/>
              <a:t>new entity.</a:t>
            </a:r>
            <a:endParaRPr lang="en-AU" sz="2200" dirty="0">
              <a:solidFill>
                <a:srgbClr val="000000">
                  <a:lumMod val="75000"/>
                  <a:lumOff val="25000"/>
                </a:srgbClr>
              </a:solidFill>
            </a:endParaRPr>
          </a:p>
        </p:txBody>
      </p:sp>
      <p:sp>
        <p:nvSpPr>
          <p:cNvPr id="4" name="Text Placeholder 3"/>
          <p:cNvSpPr>
            <a:spLocks noGrp="1"/>
          </p:cNvSpPr>
          <p:nvPr>
            <p:ph type="body" sz="half" idx="2"/>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39</a:t>
            </a:fld>
            <a:endParaRPr lang="en-US" dirty="0"/>
          </a:p>
        </p:txBody>
      </p:sp>
    </p:spTree>
    <p:extLst>
      <p:ext uri="{BB962C8B-B14F-4D97-AF65-F5344CB8AC3E}">
        <p14:creationId xmlns:p14="http://schemas.microsoft.com/office/powerpoint/2010/main" val="1186661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AICD Course</a:t>
            </a:r>
            <a:endParaRPr lang="en-US" dirty="0"/>
          </a:p>
        </p:txBody>
      </p:sp>
      <p:sp>
        <p:nvSpPr>
          <p:cNvPr id="7" name="Content Placeholder 6"/>
          <p:cNvSpPr>
            <a:spLocks noGrp="1"/>
          </p:cNvSpPr>
          <p:nvPr>
            <p:ph idx="1"/>
          </p:nvPr>
        </p:nvSpPr>
        <p:spPr/>
        <p:txBody>
          <a:bodyPr>
            <a:normAutofit lnSpcReduction="10000"/>
          </a:bodyPr>
          <a:lstStyle/>
          <a:p>
            <a:r>
              <a:rPr lang="en-AU" dirty="0" smtClean="0"/>
              <a:t>“The </a:t>
            </a:r>
            <a:r>
              <a:rPr lang="en-AU" dirty="0"/>
              <a:t>essence of a director’s role is to ensure risk and legal exposure is identified and managed and to monitor the effectiveness of the procedures put in place to deal with them. Complementary to this is making sure the organisation’s hard won reputation is maintained. </a:t>
            </a:r>
            <a:endParaRPr lang="en-AU" dirty="0" smtClean="0"/>
          </a:p>
          <a:p>
            <a:r>
              <a:rPr lang="en-AU" dirty="0" smtClean="0"/>
              <a:t>The </a:t>
            </a:r>
            <a:r>
              <a:rPr lang="en-AU" dirty="0"/>
              <a:t>board sets the policies about how the organisation will operate in its particular legal environment, communicates those policies, makes certain they filter down through the organisation and monitors how compliance systems are implemented and reassessed regularly. </a:t>
            </a:r>
            <a:endParaRPr lang="en-GB" dirty="0"/>
          </a:p>
          <a:p>
            <a:r>
              <a:rPr lang="en-AU" dirty="0"/>
              <a:t>Ultimately, an organisation’s directors set the tone for all staff. Their commitment and visible involvement is the most important single factor in encouraging a corporate culture and commitment to minimising risk and compliance with laws.</a:t>
            </a:r>
            <a:endParaRPr lang="en-GB" dirty="0"/>
          </a:p>
          <a:p>
            <a:r>
              <a:rPr lang="en-AU" dirty="0"/>
              <a:t>Directors must lead, support and encourage the appropriate culture in regard to the legal environment for the organisation</a:t>
            </a:r>
            <a:r>
              <a:rPr lang="en-AU" dirty="0" smtClean="0"/>
              <a:t>.”</a:t>
            </a:r>
            <a:endParaRPr lang="en-GB" dirty="0"/>
          </a:p>
        </p:txBody>
      </p:sp>
      <p:sp>
        <p:nvSpPr>
          <p:cNvPr id="8" name="Text Placeholder 7"/>
          <p:cNvSpPr>
            <a:spLocks noGrp="1"/>
          </p:cNvSpPr>
          <p:nvPr>
            <p:ph type="body" sz="half" idx="2"/>
          </p:nvPr>
        </p:nvSpPr>
        <p:spPr/>
        <p:txBody>
          <a:bodyPr/>
          <a:lstStyle/>
          <a:p>
            <a:pPr algn="r"/>
            <a:r>
              <a:rPr lang="en-US" dirty="0" smtClean="0"/>
              <a:t>2013/2014</a:t>
            </a:r>
            <a:endParaRPr lang="en-US" dirty="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5934676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Conflicts of Interest: </a:t>
            </a:r>
            <a:r>
              <a:rPr lang="en-US" dirty="0" smtClean="0"/>
              <a:t>Role of Disclosure</a:t>
            </a:r>
            <a:endParaRPr lang="en-US" dirty="0"/>
          </a:p>
        </p:txBody>
      </p:sp>
      <p:sp>
        <p:nvSpPr>
          <p:cNvPr id="3" name="Content Placeholder 2"/>
          <p:cNvSpPr>
            <a:spLocks noGrp="1"/>
          </p:cNvSpPr>
          <p:nvPr>
            <p:ph idx="1"/>
          </p:nvPr>
        </p:nvSpPr>
        <p:spPr/>
        <p:txBody>
          <a:bodyPr>
            <a:normAutofit fontScale="92500"/>
          </a:bodyPr>
          <a:lstStyle/>
          <a:p>
            <a:pPr lvl="0"/>
            <a:r>
              <a:rPr lang="en-AU" sz="2800" i="1" u="sng" dirty="0">
                <a:hlinkClick r:id="rId2"/>
              </a:rPr>
              <a:t>Duncan v Independent Commission Against Corruption</a:t>
            </a:r>
            <a:r>
              <a:rPr lang="en-AU" sz="2800" u="sng" dirty="0">
                <a:hlinkClick r:id="rId2"/>
              </a:rPr>
              <a:t> [2016] NSWCA </a:t>
            </a:r>
            <a:r>
              <a:rPr lang="en-AU" sz="2800" u="sng" dirty="0" smtClean="0">
                <a:hlinkClick r:id="rId2"/>
              </a:rPr>
              <a:t>143</a:t>
            </a:r>
            <a:endParaRPr lang="en-AU" sz="2800" dirty="0"/>
          </a:p>
          <a:p>
            <a:pPr marL="285750" lvl="1" indent="-285750">
              <a:spcBef>
                <a:spcPts val="1200"/>
              </a:spcBef>
              <a:spcAft>
                <a:spcPts val="200"/>
              </a:spcAft>
              <a:buSzPct val="100000"/>
            </a:pPr>
            <a:r>
              <a:rPr lang="en-US" sz="2400" dirty="0" smtClean="0">
                <a:solidFill>
                  <a:srgbClr val="000000">
                    <a:lumMod val="75000"/>
                    <a:lumOff val="25000"/>
                  </a:srgbClr>
                </a:solidFill>
              </a:rPr>
              <a:t>ICAC investigation into circumstances in which NSW </a:t>
            </a:r>
            <a:r>
              <a:rPr lang="en-US" sz="2400" dirty="0" err="1" smtClean="0">
                <a:solidFill>
                  <a:srgbClr val="000000">
                    <a:lumMod val="75000"/>
                    <a:lumOff val="25000"/>
                  </a:srgbClr>
                </a:solidFill>
              </a:rPr>
              <a:t>Govt</a:t>
            </a:r>
            <a:r>
              <a:rPr lang="en-US" sz="2400" dirty="0" smtClean="0">
                <a:solidFill>
                  <a:srgbClr val="000000">
                    <a:lumMod val="75000"/>
                    <a:lumOff val="25000"/>
                  </a:srgbClr>
                </a:solidFill>
              </a:rPr>
              <a:t> issued coal exploration </a:t>
            </a:r>
            <a:r>
              <a:rPr lang="en-US" sz="2400" dirty="0" err="1" smtClean="0">
                <a:solidFill>
                  <a:srgbClr val="000000">
                    <a:lumMod val="75000"/>
                    <a:lumOff val="25000"/>
                  </a:srgbClr>
                </a:solidFill>
              </a:rPr>
              <a:t>licence</a:t>
            </a:r>
            <a:r>
              <a:rPr lang="en-US" sz="2400" dirty="0" smtClean="0">
                <a:solidFill>
                  <a:srgbClr val="000000">
                    <a:lumMod val="75000"/>
                    <a:lumOff val="25000"/>
                  </a:srgbClr>
                </a:solidFill>
              </a:rPr>
              <a:t> to Cascade (2011). </a:t>
            </a:r>
          </a:p>
          <a:p>
            <a:pPr marL="285750" lvl="1" indent="-285750">
              <a:spcBef>
                <a:spcPts val="1200"/>
              </a:spcBef>
              <a:spcAft>
                <a:spcPts val="200"/>
              </a:spcAft>
              <a:buSzPct val="100000"/>
            </a:pPr>
            <a:r>
              <a:rPr lang="en-US" sz="2400" dirty="0" smtClean="0">
                <a:solidFill>
                  <a:srgbClr val="000000">
                    <a:lumMod val="75000"/>
                    <a:lumOff val="25000"/>
                  </a:srgbClr>
                </a:solidFill>
              </a:rPr>
              <a:t>ICAC found that Obeid family interests owed a large portion of land within tenement. </a:t>
            </a:r>
          </a:p>
          <a:p>
            <a:pPr marL="285750" lvl="1" indent="-285750">
              <a:spcBef>
                <a:spcPts val="1200"/>
              </a:spcBef>
              <a:spcAft>
                <a:spcPts val="200"/>
              </a:spcAft>
              <a:buSzPct val="100000"/>
            </a:pPr>
            <a:r>
              <a:rPr lang="en-US" sz="2400" dirty="0" smtClean="0">
                <a:solidFill>
                  <a:srgbClr val="000000">
                    <a:lumMod val="75000"/>
                    <a:lumOff val="25000"/>
                  </a:srgbClr>
                </a:solidFill>
              </a:rPr>
              <a:t>Cascade Coal began negotiations with White Energy for the sale of Cascade shareholdings. Prior to the sale, the directors removed the Obeid family interests. </a:t>
            </a:r>
            <a:endParaRPr lang="en-US" sz="2400" dirty="0" smtClean="0">
              <a:solidFill>
                <a:srgbClr val="000000">
                  <a:lumMod val="75000"/>
                  <a:lumOff val="25000"/>
                </a:srgbClr>
              </a:solidFill>
            </a:endParaRPr>
          </a:p>
          <a:p>
            <a:pPr marL="285750" lvl="1" indent="-285750">
              <a:spcBef>
                <a:spcPts val="1200"/>
              </a:spcBef>
              <a:spcAft>
                <a:spcPts val="200"/>
              </a:spcAft>
              <a:buSzPct val="100000"/>
            </a:pPr>
            <a:r>
              <a:rPr lang="en-US" sz="2400" dirty="0">
                <a:solidFill>
                  <a:srgbClr val="000000">
                    <a:lumMod val="75000"/>
                    <a:lumOff val="25000"/>
                  </a:srgbClr>
                </a:solidFill>
              </a:rPr>
              <a:t>ICAC findings of ‘corrupt conduct’ against directors based on failure to reveal information about involvement of Obeid family interests to independent board committee set up on behalf of White Energy. </a:t>
            </a:r>
            <a:endParaRPr lang="en-US" sz="2400" dirty="0">
              <a:solidFill>
                <a:srgbClr val="000000">
                  <a:lumMod val="75000"/>
                  <a:lumOff val="25000"/>
                </a:srgbClr>
              </a:solidFill>
            </a:endParaRPr>
          </a:p>
          <a:p>
            <a:endParaRPr lang="en-US" dirty="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40</a:t>
            </a:fld>
            <a:endParaRPr lang="en-US" dirty="0"/>
          </a:p>
        </p:txBody>
      </p:sp>
    </p:spTree>
    <p:extLst>
      <p:ext uri="{BB962C8B-B14F-4D97-AF65-F5344CB8AC3E}">
        <p14:creationId xmlns:p14="http://schemas.microsoft.com/office/powerpoint/2010/main" val="884971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AU" dirty="0" smtClean="0"/>
              <a:t>NSWCA:</a:t>
            </a:r>
          </a:p>
          <a:p>
            <a:pPr lvl="0">
              <a:buFont typeface="Wingdings" charset="2"/>
              <a:buChar char="Ø"/>
            </a:pPr>
            <a:r>
              <a:rPr lang="en-AU" dirty="0" smtClean="0"/>
              <a:t> director’s </a:t>
            </a:r>
            <a:r>
              <a:rPr lang="en-AU" dirty="0"/>
              <a:t>duties pursuant to s 184(1) may not be fully satisfied by directors removing themselves from positions of potential conflict.   Act also imposes positive duties of disclosure on company </a:t>
            </a:r>
            <a:r>
              <a:rPr lang="en-AU" dirty="0" smtClean="0"/>
              <a:t>directors</a:t>
            </a:r>
            <a:endParaRPr lang="en-GB" dirty="0"/>
          </a:p>
          <a:p>
            <a:pPr lvl="0">
              <a:buFont typeface="Wingdings" charset="2"/>
              <a:buChar char="Ø"/>
            </a:pPr>
            <a:r>
              <a:rPr lang="en-AU" dirty="0" smtClean="0"/>
              <a:t> contravention </a:t>
            </a:r>
            <a:r>
              <a:rPr lang="en-AU" dirty="0"/>
              <a:t>of  s 184(1) requires intentional dishonesty or recklessness, which involves a finding that the conduct complained of was dishonest according to ordinary community standards, and known by the director to be </a:t>
            </a:r>
            <a:r>
              <a:rPr lang="en-AU" dirty="0" smtClean="0"/>
              <a:t>so</a:t>
            </a:r>
            <a:endParaRPr lang="en-GB" dirty="0"/>
          </a:p>
          <a:p>
            <a:pPr lvl="0">
              <a:buFont typeface="Wingdings" charset="2"/>
              <a:buChar char="Ø"/>
            </a:pPr>
            <a:r>
              <a:rPr lang="en-AU" dirty="0" smtClean="0"/>
              <a:t>  deliberate </a:t>
            </a:r>
            <a:r>
              <a:rPr lang="en-AU" dirty="0"/>
              <a:t>failure to disclose relevant information in circumstances where </a:t>
            </a:r>
            <a:r>
              <a:rPr lang="en-AU" dirty="0" smtClean="0"/>
              <a:t>is </a:t>
            </a:r>
            <a:r>
              <a:rPr lang="en-AU" dirty="0"/>
              <a:t>a duty of disclosure and with full knowledge of </a:t>
            </a:r>
            <a:r>
              <a:rPr lang="en-AU" dirty="0" smtClean="0"/>
              <a:t>relevant </a:t>
            </a:r>
            <a:r>
              <a:rPr lang="en-AU" dirty="0"/>
              <a:t>facts could be seen to be “intentionally dishonest”.</a:t>
            </a:r>
            <a:endParaRPr lang="en-GB" dirty="0"/>
          </a:p>
          <a:p>
            <a:endParaRPr lang="en-US" dirty="0"/>
          </a:p>
        </p:txBody>
      </p:sp>
      <p:sp>
        <p:nvSpPr>
          <p:cNvPr id="4" name="Text Placeholder 3"/>
          <p:cNvSpPr>
            <a:spLocks noGrp="1"/>
          </p:cNvSpPr>
          <p:nvPr>
            <p:ph type="body" sz="half" idx="2"/>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41</a:t>
            </a:fld>
            <a:endParaRPr lang="en-US" dirty="0"/>
          </a:p>
        </p:txBody>
      </p:sp>
    </p:spTree>
    <p:extLst>
      <p:ext uri="{BB962C8B-B14F-4D97-AF65-F5344CB8AC3E}">
        <p14:creationId xmlns:p14="http://schemas.microsoft.com/office/powerpoint/2010/main" val="18004371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Looking forward</a:t>
            </a:r>
            <a:endParaRPr lang="en-US" sz="5400" dirty="0"/>
          </a:p>
        </p:txBody>
      </p:sp>
      <p:sp>
        <p:nvSpPr>
          <p:cNvPr id="3" name="Footer Placeholder 2"/>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42</a:t>
            </a:fld>
            <a:endParaRPr lang="en-US" dirty="0"/>
          </a:p>
        </p:txBody>
      </p:sp>
    </p:spTree>
    <p:extLst>
      <p:ext uri="{BB962C8B-B14F-4D97-AF65-F5344CB8AC3E}">
        <p14:creationId xmlns:p14="http://schemas.microsoft.com/office/powerpoint/2010/main" val="9716008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Regime Proliferation</a:t>
            </a:r>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a:p>
          <a:p>
            <a:pPr marL="635508" lvl="1" indent="-342900">
              <a:buFont typeface="Wingdings" charset="2"/>
              <a:buChar char="Ø"/>
            </a:pPr>
            <a:r>
              <a:rPr lang="en-US" sz="2400" dirty="0" smtClean="0"/>
              <a:t>Aboriginal Corporations</a:t>
            </a:r>
          </a:p>
          <a:p>
            <a:pPr marL="292608" lvl="1" indent="0">
              <a:buNone/>
            </a:pPr>
            <a:endParaRPr lang="en-US" sz="2400" dirty="0" smtClean="0"/>
          </a:p>
          <a:p>
            <a:pPr marL="635508" lvl="1" indent="-342900">
              <a:buFont typeface="Wingdings" charset="2"/>
              <a:buChar char="Ø"/>
            </a:pPr>
            <a:r>
              <a:rPr lang="en-US" sz="2400" dirty="0" smtClean="0"/>
              <a:t>Superannuation Industry</a:t>
            </a:r>
          </a:p>
          <a:p>
            <a:pPr marL="635508" lvl="1" indent="-342900">
              <a:buFont typeface="Wingdings" charset="2"/>
              <a:buChar char="Ø"/>
            </a:pPr>
            <a:endParaRPr lang="en-US" sz="2400" dirty="0" smtClean="0"/>
          </a:p>
          <a:p>
            <a:pPr marL="635508" lvl="1" indent="-342900">
              <a:buFont typeface="Wingdings" charset="2"/>
              <a:buChar char="Ø"/>
            </a:pPr>
            <a:r>
              <a:rPr lang="en-US" sz="2400" dirty="0" smtClean="0"/>
              <a:t>Charities &amp; Not for Profits</a:t>
            </a:r>
          </a:p>
          <a:p>
            <a:pPr marL="635508" lvl="1" indent="-342900">
              <a:buFont typeface="Wingdings" charset="2"/>
              <a:buChar char="Ø"/>
            </a:pPr>
            <a:endParaRPr lang="en-US" sz="2400" dirty="0" smtClean="0"/>
          </a:p>
          <a:p>
            <a:pPr marL="635508" lvl="1" indent="-342900">
              <a:buFont typeface="Wingdings" charset="2"/>
              <a:buChar char="Ø"/>
            </a:pPr>
            <a:r>
              <a:rPr lang="en-US" sz="2400" dirty="0" smtClean="0"/>
              <a:t>Strata Schemes</a:t>
            </a:r>
            <a:endParaRPr lang="en-US" sz="2400" dirty="0"/>
          </a:p>
        </p:txBody>
      </p:sp>
      <p:sp>
        <p:nvSpPr>
          <p:cNvPr id="4" name="Text Placeholder 3"/>
          <p:cNvSpPr>
            <a:spLocks noGrp="1"/>
          </p:cNvSpPr>
          <p:nvPr>
            <p:ph type="body" sz="half" idx="2"/>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43</a:t>
            </a:fld>
            <a:endParaRPr lang="en-US" dirty="0"/>
          </a:p>
        </p:txBody>
      </p:sp>
    </p:spTree>
    <p:extLst>
      <p:ext uri="{BB962C8B-B14F-4D97-AF65-F5344CB8AC3E}">
        <p14:creationId xmlns:p14="http://schemas.microsoft.com/office/powerpoint/2010/main" val="7370288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Directors’ Duties and Corporate Culture</a:t>
            </a:r>
            <a:endParaRPr lang="en-US" dirty="0"/>
          </a:p>
        </p:txBody>
      </p:sp>
      <p:sp>
        <p:nvSpPr>
          <p:cNvPr id="3" name="Content Placeholder 2"/>
          <p:cNvSpPr>
            <a:spLocks noGrp="1"/>
          </p:cNvSpPr>
          <p:nvPr>
            <p:ph idx="1"/>
          </p:nvPr>
        </p:nvSpPr>
        <p:spPr/>
        <p:txBody>
          <a:bodyPr>
            <a:noAutofit/>
          </a:bodyPr>
          <a:lstStyle/>
          <a:p>
            <a:pPr marL="0" indent="0">
              <a:buNone/>
            </a:pPr>
            <a:r>
              <a:rPr lang="en-US" sz="2400" b="1" dirty="0" smtClean="0"/>
              <a:t>Will poor corporate culture lead to claims of breach of directors duties? </a:t>
            </a:r>
          </a:p>
          <a:p>
            <a:r>
              <a:rPr lang="en-US" sz="2400" dirty="0" smtClean="0"/>
              <a:t>- Maintained as ASIC Enforcement Priority Rep513</a:t>
            </a:r>
          </a:p>
          <a:p>
            <a:pPr marL="0" indent="0">
              <a:buNone/>
            </a:pPr>
            <a:r>
              <a:rPr lang="en-US" sz="2400" dirty="0" smtClean="0"/>
              <a:t> Greg </a:t>
            </a:r>
            <a:r>
              <a:rPr lang="en-US" sz="2400" dirty="0" err="1" smtClean="0"/>
              <a:t>Medcraft</a:t>
            </a:r>
            <a:r>
              <a:rPr lang="en-US" sz="2400" dirty="0" smtClean="0"/>
              <a:t> comments: </a:t>
            </a:r>
          </a:p>
          <a:p>
            <a:pPr lvl="1">
              <a:buFontTx/>
              <a:buChar char="-"/>
            </a:pPr>
            <a:r>
              <a:rPr lang="en-US" sz="2400" dirty="0" smtClean="0">
                <a:solidFill>
                  <a:srgbClr val="000000">
                    <a:lumMod val="75000"/>
                    <a:lumOff val="25000"/>
                  </a:srgbClr>
                </a:solidFill>
              </a:rPr>
              <a:t>“The board plays an important role in setting the tone, influencing and overseeing culture.”</a:t>
            </a:r>
          </a:p>
          <a:p>
            <a:pPr lvl="1">
              <a:buFontTx/>
              <a:buChar char="-"/>
            </a:pPr>
            <a:r>
              <a:rPr lang="en-US" sz="2400" dirty="0" smtClean="0">
                <a:solidFill>
                  <a:srgbClr val="000000">
                    <a:lumMod val="75000"/>
                    <a:lumOff val="25000"/>
                  </a:srgbClr>
                </a:solidFill>
              </a:rPr>
              <a:t>“Board members may be ‘hands off’ but I do think they should have their ‘noses in.’” </a:t>
            </a:r>
          </a:p>
          <a:p>
            <a:pPr lvl="1">
              <a:buFontTx/>
              <a:buChar char="-"/>
            </a:pPr>
            <a:r>
              <a:rPr lang="en-US" sz="2400" dirty="0" smtClean="0">
                <a:solidFill>
                  <a:srgbClr val="000000">
                    <a:lumMod val="75000"/>
                    <a:lumOff val="25000"/>
                  </a:srgbClr>
                </a:solidFill>
              </a:rPr>
              <a:t>“We </a:t>
            </a:r>
            <a:r>
              <a:rPr lang="en-US" sz="2400" dirty="0" err="1" smtClean="0">
                <a:solidFill>
                  <a:srgbClr val="000000">
                    <a:lumMod val="75000"/>
                    <a:lumOff val="25000"/>
                  </a:srgbClr>
                </a:solidFill>
              </a:rPr>
              <a:t>recognise</a:t>
            </a:r>
            <a:r>
              <a:rPr lang="en-US" sz="2400" dirty="0" smtClean="0">
                <a:solidFill>
                  <a:srgbClr val="000000">
                    <a:lumMod val="75000"/>
                    <a:lumOff val="25000"/>
                  </a:srgbClr>
                </a:solidFill>
              </a:rPr>
              <a:t> that culture is not something that can be regulated with black letter law.” </a:t>
            </a:r>
          </a:p>
          <a:p>
            <a:pPr>
              <a:buFontTx/>
              <a:buChar char="-"/>
            </a:pPr>
            <a:r>
              <a:rPr lang="en-US" sz="2400" dirty="0" smtClean="0">
                <a:solidFill>
                  <a:srgbClr val="000000">
                    <a:lumMod val="75000"/>
                    <a:lumOff val="25000"/>
                  </a:srgbClr>
                </a:solidFill>
              </a:rPr>
              <a:t>Prof Robert </a:t>
            </a:r>
            <a:r>
              <a:rPr lang="en-US" sz="2400" dirty="0" err="1" smtClean="0">
                <a:solidFill>
                  <a:srgbClr val="000000">
                    <a:lumMod val="75000"/>
                    <a:lumOff val="25000"/>
                  </a:srgbClr>
                </a:solidFill>
              </a:rPr>
              <a:t>Baxt</a:t>
            </a:r>
            <a:r>
              <a:rPr lang="en-US" sz="2400" dirty="0" smtClean="0">
                <a:solidFill>
                  <a:srgbClr val="000000">
                    <a:lumMod val="75000"/>
                    <a:lumOff val="25000"/>
                  </a:srgbClr>
                </a:solidFill>
              </a:rPr>
              <a:t>: </a:t>
            </a:r>
            <a:r>
              <a:rPr lang="en-US" sz="2400" dirty="0" err="1" smtClean="0">
                <a:solidFill>
                  <a:srgbClr val="000000">
                    <a:lumMod val="75000"/>
                    <a:lumOff val="25000"/>
                  </a:srgbClr>
                </a:solidFill>
              </a:rPr>
              <a:t>Cth</a:t>
            </a:r>
            <a:r>
              <a:rPr lang="en-US" sz="2400" dirty="0" smtClean="0">
                <a:solidFill>
                  <a:srgbClr val="000000">
                    <a:lumMod val="75000"/>
                    <a:lumOff val="25000"/>
                  </a:srgbClr>
                </a:solidFill>
              </a:rPr>
              <a:t> Criminal Code. </a:t>
            </a:r>
          </a:p>
          <a:p>
            <a:pPr>
              <a:buFontTx/>
              <a:buChar char="-"/>
            </a:pPr>
            <a:r>
              <a:rPr lang="en-US" sz="2400" dirty="0" smtClean="0">
                <a:solidFill>
                  <a:srgbClr val="000000">
                    <a:lumMod val="75000"/>
                    <a:lumOff val="25000"/>
                  </a:srgbClr>
                </a:solidFill>
              </a:rPr>
              <a:t>John Colvin: no universal definition of corporate culture. </a:t>
            </a:r>
            <a:endParaRPr lang="en-US" sz="2400" dirty="0">
              <a:solidFill>
                <a:srgbClr val="000000">
                  <a:lumMod val="75000"/>
                  <a:lumOff val="25000"/>
                </a:srgbClr>
              </a:solidFill>
            </a:endParaRPr>
          </a:p>
          <a:p>
            <a:pPr marL="201168" lvl="1" indent="0">
              <a:buClr>
                <a:srgbClr val="E48312"/>
              </a:buClr>
              <a:buNone/>
            </a:pPr>
            <a:endParaRPr lang="en-US" sz="2400" dirty="0" smtClean="0">
              <a:solidFill>
                <a:srgbClr val="000000">
                  <a:lumMod val="75000"/>
                  <a:lumOff val="25000"/>
                </a:srgbClr>
              </a:solidFill>
            </a:endParaRPr>
          </a:p>
          <a:p>
            <a:pPr lvl="1">
              <a:buClr>
                <a:srgbClr val="E48312"/>
              </a:buClr>
            </a:pPr>
            <a:endParaRPr lang="en-US" sz="2400" dirty="0">
              <a:solidFill>
                <a:srgbClr val="000000">
                  <a:lumMod val="75000"/>
                  <a:lumOff val="25000"/>
                </a:srgbClr>
              </a:solidFill>
            </a:endParaRPr>
          </a:p>
          <a:p>
            <a:pPr>
              <a:buFontTx/>
              <a:buChar char="-"/>
            </a:pPr>
            <a:endParaRPr lang="en-US" sz="2400" dirty="0" smtClean="0"/>
          </a:p>
          <a:p>
            <a:pPr marL="0" indent="0">
              <a:buNone/>
            </a:pPr>
            <a:endParaRPr lang="en-US" sz="2400" dirty="0" smtClean="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44</a:t>
            </a:fld>
            <a:endParaRPr lang="en-US" dirty="0"/>
          </a:p>
        </p:txBody>
      </p:sp>
    </p:spTree>
    <p:extLst>
      <p:ext uri="{BB962C8B-B14F-4D97-AF65-F5344CB8AC3E}">
        <p14:creationId xmlns:p14="http://schemas.microsoft.com/office/powerpoint/2010/main" val="20838703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Directors’ Duties and Climate Risk</a:t>
            </a:r>
            <a:endParaRPr lang="en-US" dirty="0"/>
          </a:p>
        </p:txBody>
      </p:sp>
      <p:sp>
        <p:nvSpPr>
          <p:cNvPr id="3" name="Content Placeholder 2"/>
          <p:cNvSpPr>
            <a:spLocks noGrp="1"/>
          </p:cNvSpPr>
          <p:nvPr>
            <p:ph idx="1"/>
          </p:nvPr>
        </p:nvSpPr>
        <p:spPr/>
        <p:txBody>
          <a:bodyPr/>
          <a:lstStyle/>
          <a:p>
            <a:endParaRPr lang="en-US" dirty="0" smtClean="0"/>
          </a:p>
          <a:p>
            <a:r>
              <a:rPr lang="en-US" sz="2400" b="1" dirty="0"/>
              <a:t>Will </a:t>
            </a:r>
            <a:r>
              <a:rPr lang="en-US" sz="2400" b="1" dirty="0" smtClean="0"/>
              <a:t>failing to take account of climate change risks lead </a:t>
            </a:r>
            <a:r>
              <a:rPr lang="en-US" sz="2400" b="1" dirty="0"/>
              <a:t>to claims of breach of directors duties? </a:t>
            </a:r>
            <a:endParaRPr lang="en-US" sz="2400" dirty="0"/>
          </a:p>
          <a:p>
            <a:endParaRPr lang="en-US" sz="2400" dirty="0" smtClean="0"/>
          </a:p>
          <a:p>
            <a:r>
              <a:rPr lang="en-US" sz="2400" b="1" dirty="0" smtClean="0"/>
              <a:t>Oct 2016 Centre for Policy Development and the Future Business Council Memorandum </a:t>
            </a:r>
            <a:r>
              <a:rPr lang="en-US" sz="2400" dirty="0" smtClean="0"/>
              <a:t>(Noel </a:t>
            </a:r>
            <a:r>
              <a:rPr lang="en-US" sz="2400" dirty="0" err="1" smtClean="0"/>
              <a:t>Hutley</a:t>
            </a:r>
            <a:r>
              <a:rPr lang="en-US" sz="2400" dirty="0" smtClean="0"/>
              <a:t> SC and Sebastian Hartford-Davis): </a:t>
            </a:r>
          </a:p>
          <a:p>
            <a:pPr marL="285750" lvl="1" indent="-285750">
              <a:spcBef>
                <a:spcPts val="1200"/>
              </a:spcBef>
              <a:spcAft>
                <a:spcPts val="200"/>
              </a:spcAft>
              <a:buClr>
                <a:schemeClr val="accent2"/>
              </a:buClr>
              <a:buSzPct val="100000"/>
            </a:pPr>
            <a:r>
              <a:rPr lang="en-US" sz="2400" dirty="0" smtClean="0">
                <a:solidFill>
                  <a:srgbClr val="000000">
                    <a:lumMod val="75000"/>
                    <a:lumOff val="25000"/>
                  </a:srgbClr>
                </a:solidFill>
              </a:rPr>
              <a:t>Climate change risks may be relevant to a director’s duty of care to the extent that those risks intersect with the interests of the company. </a:t>
            </a:r>
          </a:p>
          <a:p>
            <a:pPr marL="285750" lvl="1" indent="-285750">
              <a:spcBef>
                <a:spcPts val="1200"/>
              </a:spcBef>
              <a:spcAft>
                <a:spcPts val="200"/>
              </a:spcAft>
              <a:buClr>
                <a:schemeClr val="accent2"/>
              </a:buClr>
              <a:buSzPct val="100000"/>
            </a:pPr>
            <a:r>
              <a:rPr lang="en-US" sz="2400" dirty="0" smtClean="0">
                <a:solidFill>
                  <a:srgbClr val="000000">
                    <a:lumMod val="75000"/>
                    <a:lumOff val="25000"/>
                  </a:srgbClr>
                </a:solidFill>
              </a:rPr>
              <a:t>It is conceivable that in the future, directors who fail to consider climate change risks could be found liable for breaching their duty of care. </a:t>
            </a:r>
            <a:endParaRPr lang="en-US" sz="2400" dirty="0">
              <a:solidFill>
                <a:srgbClr val="000000">
                  <a:lumMod val="75000"/>
                  <a:lumOff val="25000"/>
                </a:srgbClr>
              </a:solidFill>
            </a:endParaRPr>
          </a:p>
          <a:p>
            <a:endParaRPr lang="en-US" dirty="0" smtClean="0"/>
          </a:p>
          <a:p>
            <a:pPr marL="0" indent="0">
              <a:buNone/>
            </a:pPr>
            <a:endParaRPr lang="en-US" b="1" dirty="0" smtClean="0"/>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45</a:t>
            </a:fld>
            <a:endParaRPr lang="en-US" dirty="0"/>
          </a:p>
        </p:txBody>
      </p:sp>
    </p:spTree>
    <p:extLst>
      <p:ext uri="{BB962C8B-B14F-4D97-AF65-F5344CB8AC3E}">
        <p14:creationId xmlns:p14="http://schemas.microsoft.com/office/powerpoint/2010/main" val="685605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Directors’ Duties and Cyber Risk</a:t>
            </a:r>
            <a:endParaRPr lang="en-US" dirty="0"/>
          </a:p>
        </p:txBody>
      </p:sp>
      <p:sp>
        <p:nvSpPr>
          <p:cNvPr id="3" name="Content Placeholder 2"/>
          <p:cNvSpPr>
            <a:spLocks noGrp="1"/>
          </p:cNvSpPr>
          <p:nvPr>
            <p:ph idx="1"/>
          </p:nvPr>
        </p:nvSpPr>
        <p:spPr/>
        <p:txBody>
          <a:bodyPr>
            <a:normAutofit/>
          </a:bodyPr>
          <a:lstStyle/>
          <a:p>
            <a:pPr marL="0" indent="0">
              <a:buNone/>
            </a:pPr>
            <a:r>
              <a:rPr lang="en-US" sz="2400" b="1" dirty="0" smtClean="0"/>
              <a:t>Will </a:t>
            </a:r>
            <a:r>
              <a:rPr lang="en-US" sz="2400" b="1" dirty="0"/>
              <a:t>data breaches lead to claims of breach of directors duties? </a:t>
            </a:r>
          </a:p>
          <a:p>
            <a:pPr lvl="0">
              <a:buClr>
                <a:srgbClr val="629DD1"/>
              </a:buClr>
              <a:buFontTx/>
              <a:buChar char="-"/>
            </a:pPr>
            <a:r>
              <a:rPr lang="en-US" sz="2400" dirty="0"/>
              <a:t> </a:t>
            </a:r>
            <a:r>
              <a:rPr lang="en-US" sz="2400" dirty="0" smtClean="0">
                <a:solidFill>
                  <a:prstClr val="black">
                    <a:lumMod val="75000"/>
                    <a:lumOff val="25000"/>
                  </a:prstClr>
                </a:solidFill>
              </a:rPr>
              <a:t>Increasing concern re risks associated in cybercrime and cyber terrorism leading to: </a:t>
            </a:r>
          </a:p>
          <a:p>
            <a:pPr lvl="1">
              <a:buClr>
                <a:srgbClr val="629DD1"/>
              </a:buClr>
              <a:buFontTx/>
              <a:buChar char="-"/>
            </a:pPr>
            <a:r>
              <a:rPr lang="en-US" sz="2400" dirty="0" smtClean="0">
                <a:solidFill>
                  <a:prstClr val="black">
                    <a:lumMod val="75000"/>
                    <a:lumOff val="25000"/>
                  </a:prstClr>
                </a:solidFill>
              </a:rPr>
              <a:t>Serious reputational damage </a:t>
            </a:r>
          </a:p>
          <a:p>
            <a:pPr lvl="1">
              <a:buClr>
                <a:srgbClr val="629DD1"/>
              </a:buClr>
              <a:buFontTx/>
              <a:buChar char="-"/>
            </a:pPr>
            <a:r>
              <a:rPr lang="en-US" sz="2400" dirty="0" smtClean="0">
                <a:solidFill>
                  <a:prstClr val="black">
                    <a:lumMod val="75000"/>
                    <a:lumOff val="25000"/>
                  </a:prstClr>
                </a:solidFill>
              </a:rPr>
              <a:t>Corporate and customer financial harm  </a:t>
            </a:r>
          </a:p>
          <a:p>
            <a:pPr lvl="1">
              <a:buClr>
                <a:srgbClr val="629DD1"/>
              </a:buClr>
              <a:buFontTx/>
              <a:buChar char="-"/>
            </a:pPr>
            <a:r>
              <a:rPr lang="en-US" sz="2400" dirty="0" smtClean="0">
                <a:solidFill>
                  <a:prstClr val="black">
                    <a:lumMod val="75000"/>
                    <a:lumOff val="25000"/>
                  </a:prstClr>
                </a:solidFill>
              </a:rPr>
              <a:t>Compromise of confidential data</a:t>
            </a:r>
          </a:p>
          <a:p>
            <a:pPr>
              <a:buClr>
                <a:srgbClr val="629DD1"/>
              </a:buClr>
              <a:buFontTx/>
              <a:buChar char="-"/>
            </a:pPr>
            <a:r>
              <a:rPr lang="en-US" sz="2400" dirty="0" smtClean="0">
                <a:solidFill>
                  <a:prstClr val="black">
                    <a:lumMod val="75000"/>
                    <a:lumOff val="25000"/>
                  </a:prstClr>
                </a:solidFill>
              </a:rPr>
              <a:t>Fraud in technology (e.g. Volkswagen diesel cars). </a:t>
            </a:r>
          </a:p>
          <a:p>
            <a:pPr>
              <a:buClr>
                <a:srgbClr val="629DD1"/>
              </a:buClr>
              <a:buFontTx/>
              <a:buChar char="-"/>
            </a:pPr>
            <a:r>
              <a:rPr lang="en-US" sz="2400" dirty="0" smtClean="0">
                <a:solidFill>
                  <a:prstClr val="black">
                    <a:lumMod val="75000"/>
                    <a:lumOff val="25000"/>
                  </a:prstClr>
                </a:solidFill>
              </a:rPr>
              <a:t>USA lawsuit against retailer Target after security breaches resulted in customer data being compromised. </a:t>
            </a:r>
            <a:endParaRPr lang="en-US" sz="2400" dirty="0"/>
          </a:p>
          <a:p>
            <a:pPr lvl="1">
              <a:buClr>
                <a:srgbClr val="629DD1"/>
              </a:buClr>
              <a:buFontTx/>
              <a:buChar char="-"/>
            </a:pPr>
            <a:r>
              <a:rPr lang="en-US" sz="2400" dirty="0" smtClean="0">
                <a:solidFill>
                  <a:prstClr val="black">
                    <a:lumMod val="75000"/>
                    <a:lumOff val="25000"/>
                  </a:prstClr>
                </a:solidFill>
              </a:rPr>
              <a:t>$US 10 million settlement. </a:t>
            </a:r>
          </a:p>
        </p:txBody>
      </p:sp>
      <p:sp>
        <p:nvSpPr>
          <p:cNvPr id="6" name="Text Placeholder 5"/>
          <p:cNvSpPr>
            <a:spLocks noGrp="1"/>
          </p:cNvSpPr>
          <p:nvPr>
            <p:ph type="body" sz="half" idx="2"/>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46</a:t>
            </a:fld>
            <a:endParaRPr lang="en-US" dirty="0"/>
          </a:p>
        </p:txBody>
      </p:sp>
    </p:spTree>
    <p:extLst>
      <p:ext uri="{BB962C8B-B14F-4D97-AF65-F5344CB8AC3E}">
        <p14:creationId xmlns:p14="http://schemas.microsoft.com/office/powerpoint/2010/main" val="20773439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pPr algn="ctr"/>
            <a:r>
              <a:rPr lang="en-US" sz="4800" dirty="0" smtClean="0"/>
              <a:t>Questions?</a:t>
            </a:r>
            <a:endParaRPr lang="en-US" sz="4800" dirty="0"/>
          </a:p>
        </p:txBody>
      </p:sp>
      <p:sp>
        <p:nvSpPr>
          <p:cNvPr id="8" name="Subtitle 7"/>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47</a:t>
            </a:fld>
            <a:endParaRPr lang="en-US" dirty="0"/>
          </a:p>
        </p:txBody>
      </p:sp>
    </p:spTree>
    <p:extLst>
      <p:ext uri="{BB962C8B-B14F-4D97-AF65-F5344CB8AC3E}">
        <p14:creationId xmlns:p14="http://schemas.microsoft.com/office/powerpoint/2010/main" val="3182942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 questions</a:t>
            </a:r>
            <a:endParaRPr lang="en-US" dirty="0"/>
          </a:p>
        </p:txBody>
      </p:sp>
      <p:sp>
        <p:nvSpPr>
          <p:cNvPr id="3" name="Content Placeholder 2"/>
          <p:cNvSpPr>
            <a:spLocks noGrp="1"/>
          </p:cNvSpPr>
          <p:nvPr>
            <p:ph idx="1"/>
          </p:nvPr>
        </p:nvSpPr>
        <p:spPr/>
        <p:txBody>
          <a:bodyPr/>
          <a:lstStyle/>
          <a:p>
            <a:pPr lvl="0"/>
            <a:endParaRPr lang="en-AU" dirty="0" smtClean="0"/>
          </a:p>
          <a:p>
            <a:pPr lvl="0"/>
            <a:r>
              <a:rPr lang="en-AU" dirty="0" smtClean="0"/>
              <a:t>Addressing </a:t>
            </a:r>
            <a:r>
              <a:rPr lang="en-AU" dirty="0"/>
              <a:t>the following questions with intellectual honesty will satisfy the duties of care, skill, diligence and good faith:</a:t>
            </a:r>
            <a:r>
              <a:rPr lang="en-GB" dirty="0"/>
              <a:t> </a:t>
            </a:r>
            <a:br>
              <a:rPr lang="en-GB" dirty="0"/>
            </a:br>
            <a:endParaRPr lang="en-GB" dirty="0" smtClean="0"/>
          </a:p>
          <a:p>
            <a:pPr marL="635508" lvl="1" indent="-342900">
              <a:buFont typeface="+mj-lt"/>
              <a:buAutoNum type="arabicPeriod"/>
            </a:pPr>
            <a:r>
              <a:rPr lang="en-AU" sz="2000" dirty="0" smtClean="0"/>
              <a:t>Is </a:t>
            </a:r>
            <a:r>
              <a:rPr lang="en-AU" sz="2000" dirty="0"/>
              <a:t>there any conflict?</a:t>
            </a:r>
            <a:endParaRPr lang="en-GB" sz="2000" dirty="0"/>
          </a:p>
          <a:p>
            <a:pPr marL="635508" lvl="1" indent="-342900">
              <a:buFont typeface="+mj-lt"/>
              <a:buAutoNum type="arabicPeriod"/>
            </a:pPr>
            <a:r>
              <a:rPr lang="en-AU" sz="2000" dirty="0"/>
              <a:t>Do I have all the facts to enable me to make a decision? </a:t>
            </a:r>
            <a:endParaRPr lang="en-GB" sz="2000" dirty="0"/>
          </a:p>
          <a:p>
            <a:pPr marL="635508" lvl="1" indent="-342900">
              <a:buFont typeface="+mj-lt"/>
              <a:buAutoNum type="arabicPeriod"/>
            </a:pPr>
            <a:r>
              <a:rPr lang="en-AU" sz="2000" dirty="0"/>
              <a:t>Is this a rational decision based on all the facts? </a:t>
            </a:r>
            <a:endParaRPr lang="en-GB" sz="2000" dirty="0"/>
          </a:p>
          <a:p>
            <a:pPr marL="635508" lvl="1" indent="-342900">
              <a:buFont typeface="+mj-lt"/>
              <a:buAutoNum type="arabicPeriod"/>
            </a:pPr>
            <a:r>
              <a:rPr lang="en-AU" sz="2000" dirty="0"/>
              <a:t>Is the decision in the best interests of the company?</a:t>
            </a:r>
            <a:endParaRPr lang="en-GB" sz="2000" dirty="0"/>
          </a:p>
          <a:p>
            <a:pPr marL="635508" lvl="1" indent="-342900">
              <a:buFont typeface="+mj-lt"/>
              <a:buAutoNum type="arabicPeriod"/>
            </a:pPr>
            <a:r>
              <a:rPr lang="en-AU" sz="2000" dirty="0"/>
              <a:t>Is the communication to stakeholders transparent?</a:t>
            </a:r>
            <a:endParaRPr lang="en-GB" sz="2000" dirty="0"/>
          </a:p>
          <a:p>
            <a:pPr marL="635508" lvl="1" indent="-342900">
              <a:buFont typeface="+mj-lt"/>
              <a:buAutoNum type="arabicPeriod"/>
            </a:pPr>
            <a:r>
              <a:rPr lang="en-AU" sz="2000" dirty="0"/>
              <a:t>Is the organisation acting in a socially responsible way?</a:t>
            </a:r>
            <a:endParaRPr lang="en-GB" sz="2000" dirty="0"/>
          </a:p>
          <a:p>
            <a:pPr marL="635508" lvl="1" indent="-342900">
              <a:buFont typeface="+mj-lt"/>
              <a:buAutoNum type="arabicPeriod"/>
            </a:pPr>
            <a:r>
              <a:rPr lang="en-AU" sz="2000" dirty="0"/>
              <a:t>Am I a good steward of the organisation’s assets?</a:t>
            </a:r>
            <a:endParaRPr lang="en-GB" sz="2000" dirty="0"/>
          </a:p>
          <a:p>
            <a:pPr marL="635508" lvl="1" indent="-342900">
              <a:buFont typeface="+mj-lt"/>
              <a:buAutoNum type="arabicPeriod"/>
            </a:pPr>
            <a:r>
              <a:rPr lang="en-AU" sz="2000" dirty="0"/>
              <a:t>Would the board be embarrassed if its decision and the process employed in arriving at its decision appeared on the front page of a national newspaper?</a:t>
            </a:r>
            <a:endParaRPr lang="en-GB" sz="2000" dirty="0"/>
          </a:p>
          <a:p>
            <a:endParaRPr lang="en-US" dirty="0"/>
          </a:p>
        </p:txBody>
      </p:sp>
      <p:sp>
        <p:nvSpPr>
          <p:cNvPr id="4" name="Text Placeholder 3"/>
          <p:cNvSpPr>
            <a:spLocks noGrp="1"/>
          </p:cNvSpPr>
          <p:nvPr>
            <p:ph type="body" sz="half" idx="2"/>
          </p:nvPr>
        </p:nvSpPr>
        <p:spPr/>
        <p:txBody>
          <a:bodyPr/>
          <a:lstStyle/>
          <a:p>
            <a:pPr algn="r"/>
            <a:r>
              <a:rPr lang="en-US" dirty="0" smtClean="0"/>
              <a:t>Mervyn King</a:t>
            </a:r>
            <a:endParaRPr lang="en-US" dirty="0"/>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212681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dirty="0" smtClean="0"/>
              <a:t/>
            </a:r>
            <a:br>
              <a:rPr lang="en-US" dirty="0" smtClean="0"/>
            </a:br>
            <a:r>
              <a:rPr lang="en-US" sz="4400" dirty="0" smtClean="0"/>
              <a:t>Regulatory Enforcement </a:t>
            </a:r>
            <a:r>
              <a:rPr lang="en-US" sz="4400" dirty="0" smtClean="0"/>
              <a:t>Priorities</a:t>
            </a:r>
            <a:endParaRPr lang="en-US" dirty="0"/>
          </a:p>
        </p:txBody>
      </p:sp>
      <p:sp>
        <p:nvSpPr>
          <p:cNvPr id="6" name="Footer Placeholder 5"/>
          <p:cNvSpPr>
            <a:spLocks noGrp="1"/>
          </p:cNvSpPr>
          <p:nvPr>
            <p:ph type="ftr" sz="quarter" idx="11"/>
          </p:nvPr>
        </p:nvSpPr>
        <p:spPr/>
        <p:txBody>
          <a:bodyPr/>
          <a:lstStyle/>
          <a:p>
            <a:r>
              <a:rPr lang="en-US" sz="1050" dirty="0" smtClean="0"/>
              <a:t>Centre for Law, Markets &amp; Regulation 2017 - Dominique Hogan-Doran SC</a:t>
            </a:r>
            <a:endParaRPr lang="en-US" sz="1050" dirty="0"/>
          </a:p>
        </p:txBody>
      </p:sp>
      <p:sp>
        <p:nvSpPr>
          <p:cNvPr id="7" name="Slide Number Placeholder 6"/>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3126537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ASIC Enforcement Outcomes</a:t>
            </a:r>
            <a:endParaRPr lang="en-US" dirty="0"/>
          </a:p>
        </p:txBody>
      </p:sp>
      <p:sp>
        <p:nvSpPr>
          <p:cNvPr id="3" name="Content Placeholder 2"/>
          <p:cNvSpPr>
            <a:spLocks noGrp="1"/>
          </p:cNvSpPr>
          <p:nvPr>
            <p:ph idx="1"/>
          </p:nvPr>
        </p:nvSpPr>
        <p:spPr/>
        <p:txBody>
          <a:bodyPr>
            <a:normAutofit/>
          </a:bodyPr>
          <a:lstStyle/>
          <a:p>
            <a:endParaRPr lang="en-US" sz="2800" dirty="0" smtClean="0"/>
          </a:p>
          <a:p>
            <a:pPr marL="91440" lvl="1" indent="-91440">
              <a:spcBef>
                <a:spcPts val="1200"/>
              </a:spcBef>
              <a:spcAft>
                <a:spcPts val="200"/>
              </a:spcAft>
              <a:buSzPct val="100000"/>
              <a:buFont typeface="Calibri" panose="020F0502020204030204" pitchFamily="34" charset="0"/>
              <a:buChar char=" "/>
            </a:pPr>
            <a:r>
              <a:rPr lang="en-US" sz="2600" dirty="0"/>
              <a:t>Lifting the standards of </a:t>
            </a:r>
            <a:r>
              <a:rPr lang="en-US" sz="2600" dirty="0" smtClean="0"/>
              <a:t>governance</a:t>
            </a:r>
            <a:r>
              <a:rPr lang="en-US" sz="2800" dirty="0" smtClean="0"/>
              <a:t>:</a:t>
            </a:r>
            <a:endParaRPr lang="en-US" sz="2800" dirty="0"/>
          </a:p>
          <a:p>
            <a:pPr lvl="0"/>
            <a:r>
              <a:rPr lang="en-US" sz="2800" i="1" dirty="0"/>
              <a:t>ASIC’s focus in </a:t>
            </a:r>
            <a:r>
              <a:rPr lang="en-US" sz="2800" i="1" dirty="0" smtClean="0"/>
              <a:t>recent </a:t>
            </a:r>
            <a:r>
              <a:rPr lang="en-US" sz="2800" i="1" dirty="0"/>
              <a:t>years </a:t>
            </a:r>
            <a:endParaRPr lang="en-US" sz="2800" i="1" dirty="0" smtClean="0"/>
          </a:p>
          <a:p>
            <a:pPr lvl="0">
              <a:buFont typeface="Wingdings" charset="2"/>
              <a:buChar char="Ø"/>
            </a:pPr>
            <a:r>
              <a:rPr lang="en-US" sz="2800" dirty="0" smtClean="0"/>
              <a:t> Initial focus on conduct </a:t>
            </a:r>
            <a:r>
              <a:rPr lang="en-US" sz="2800" dirty="0"/>
              <a:t>of directors and officers of public </a:t>
            </a:r>
            <a:r>
              <a:rPr lang="en-US" sz="2800" dirty="0" smtClean="0"/>
              <a:t>companies</a:t>
            </a:r>
          </a:p>
          <a:p>
            <a:pPr lvl="0">
              <a:buFont typeface="Wingdings" charset="2"/>
              <a:buChar char="Ø"/>
            </a:pPr>
            <a:r>
              <a:rPr lang="en-US" sz="2800" dirty="0" smtClean="0"/>
              <a:t> Increasingly approach enforcement </a:t>
            </a:r>
            <a:r>
              <a:rPr lang="en-US" sz="2800" dirty="0"/>
              <a:t>activities with more thematic </a:t>
            </a:r>
            <a:r>
              <a:rPr lang="en-US" sz="2800" dirty="0" smtClean="0"/>
              <a:t>intent </a:t>
            </a:r>
            <a:endParaRPr lang="en-AU" sz="2800" dirty="0"/>
          </a:p>
          <a:p>
            <a:endParaRPr lang="en-US" sz="2800" dirty="0"/>
          </a:p>
        </p:txBody>
      </p:sp>
      <p:sp>
        <p:nvSpPr>
          <p:cNvPr id="4" name="Text Placeholder 3"/>
          <p:cNvSpPr>
            <a:spLocks noGrp="1"/>
          </p:cNvSpPr>
          <p:nvPr>
            <p:ph type="body" sz="half" idx="2"/>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4258339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ASIC Enforcement Strategy</a:t>
            </a:r>
            <a:endParaRPr lang="en-US" dirty="0"/>
          </a:p>
        </p:txBody>
      </p:sp>
      <p:sp>
        <p:nvSpPr>
          <p:cNvPr id="3" name="Content Placeholder 2"/>
          <p:cNvSpPr>
            <a:spLocks noGrp="1"/>
          </p:cNvSpPr>
          <p:nvPr>
            <p:ph idx="1"/>
          </p:nvPr>
        </p:nvSpPr>
        <p:spPr/>
        <p:txBody>
          <a:bodyPr>
            <a:normAutofit/>
          </a:bodyPr>
          <a:lstStyle/>
          <a:p>
            <a:pPr lvl="1"/>
            <a:endParaRPr lang="en-US" sz="2000" dirty="0" smtClean="0"/>
          </a:p>
          <a:p>
            <a:pPr lvl="1"/>
            <a:r>
              <a:rPr lang="en-US" sz="2000" i="1" dirty="0"/>
              <a:t>HIH - Adler v ASIC</a:t>
            </a:r>
            <a:r>
              <a:rPr lang="en-US" sz="2000" dirty="0"/>
              <a:t> </a:t>
            </a:r>
            <a:r>
              <a:rPr lang="en-US" sz="2000" dirty="0" smtClean="0"/>
              <a:t>(2003) by </a:t>
            </a:r>
            <a:r>
              <a:rPr lang="en-US" sz="2000" dirty="0"/>
              <a:t>related party transactions </a:t>
            </a:r>
            <a:r>
              <a:rPr lang="en-US" sz="2000" dirty="0" smtClean="0"/>
              <a:t>in public </a:t>
            </a:r>
            <a:r>
              <a:rPr lang="en-US" sz="2000" dirty="0"/>
              <a:t>insurance company </a:t>
            </a:r>
          </a:p>
          <a:p>
            <a:pPr lvl="1"/>
            <a:r>
              <a:rPr lang="en-US" sz="2000" i="1" dirty="0" err="1"/>
              <a:t>One.Tel</a:t>
            </a:r>
            <a:r>
              <a:rPr lang="en-US" sz="2000" dirty="0"/>
              <a:t> - </a:t>
            </a:r>
            <a:r>
              <a:rPr lang="en-US" sz="2000" i="1" dirty="0"/>
              <a:t>ASIC v Rich</a:t>
            </a:r>
            <a:r>
              <a:rPr lang="en-US" sz="2000" dirty="0"/>
              <a:t> </a:t>
            </a:r>
            <a:r>
              <a:rPr lang="en-US" sz="2000" dirty="0" smtClean="0"/>
              <a:t>(2004) </a:t>
            </a:r>
            <a:r>
              <a:rPr lang="en-AU" sz="2000" dirty="0"/>
              <a:t>i</a:t>
            </a:r>
            <a:r>
              <a:rPr lang="en-US" sz="2000" dirty="0" smtClean="0"/>
              <a:t>n appointment of </a:t>
            </a:r>
            <a:r>
              <a:rPr lang="en-US" sz="2000" dirty="0"/>
              <a:t>liquidator </a:t>
            </a:r>
            <a:r>
              <a:rPr lang="en-US" sz="2000" dirty="0" smtClean="0"/>
              <a:t>to telecommunications </a:t>
            </a:r>
            <a:r>
              <a:rPr lang="en-US" sz="2000" dirty="0"/>
              <a:t>company when </a:t>
            </a:r>
            <a:r>
              <a:rPr lang="en-US" sz="2000" dirty="0" smtClean="0"/>
              <a:t>director</a:t>
            </a:r>
            <a:r>
              <a:rPr lang="en-US" sz="2000" dirty="0"/>
              <a:t>, </a:t>
            </a:r>
            <a:r>
              <a:rPr lang="en-US" sz="2000" i="1" dirty="0"/>
              <a:t>inter alia,</a:t>
            </a:r>
            <a:r>
              <a:rPr lang="en-US" sz="2000" dirty="0"/>
              <a:t> failed to take reasonable steps to monitor </a:t>
            </a:r>
            <a:r>
              <a:rPr lang="en-US" sz="2000" dirty="0" smtClean="0"/>
              <a:t>company’s </a:t>
            </a:r>
            <a:r>
              <a:rPr lang="en-US" sz="2000" dirty="0"/>
              <a:t>management and assess </a:t>
            </a:r>
            <a:r>
              <a:rPr lang="en-US" sz="2000" dirty="0" smtClean="0"/>
              <a:t>financial </a:t>
            </a:r>
            <a:r>
              <a:rPr lang="en-US" sz="2000" dirty="0"/>
              <a:t>position of </a:t>
            </a:r>
            <a:r>
              <a:rPr lang="en-US" sz="2000" dirty="0" smtClean="0"/>
              <a:t>company </a:t>
            </a:r>
          </a:p>
          <a:p>
            <a:pPr lvl="1"/>
            <a:r>
              <a:rPr lang="en-US" sz="2000" i="1" dirty="0"/>
              <a:t>ASIC v Vines</a:t>
            </a:r>
            <a:r>
              <a:rPr lang="en-US" sz="2000" dirty="0"/>
              <a:t> </a:t>
            </a:r>
            <a:r>
              <a:rPr lang="en-US" sz="2000" dirty="0" smtClean="0"/>
              <a:t>(2005) in preparation of </a:t>
            </a:r>
            <a:r>
              <a:rPr lang="en-US" sz="2000" dirty="0"/>
              <a:t>misleading response </a:t>
            </a:r>
            <a:r>
              <a:rPr lang="en-US" sz="2000" dirty="0" smtClean="0"/>
              <a:t>to </a:t>
            </a:r>
            <a:r>
              <a:rPr lang="en-US" sz="2000" dirty="0"/>
              <a:t>takeover bid for </a:t>
            </a:r>
            <a:r>
              <a:rPr lang="en-US" sz="2000" dirty="0" smtClean="0"/>
              <a:t>company</a:t>
            </a:r>
            <a:endParaRPr lang="en-AU" sz="2000" dirty="0"/>
          </a:p>
          <a:p>
            <a:pPr lvl="1"/>
            <a:r>
              <a:rPr lang="en-US" sz="2000" i="1" dirty="0"/>
              <a:t>James </a:t>
            </a:r>
            <a:r>
              <a:rPr lang="en-US" sz="2000" i="1" dirty="0" err="1"/>
              <a:t>Hardie</a:t>
            </a:r>
            <a:r>
              <a:rPr lang="en-US" sz="2000" i="1" dirty="0"/>
              <a:t> </a:t>
            </a:r>
            <a:r>
              <a:rPr lang="en-US" sz="2000" i="1" dirty="0" smtClean="0"/>
              <a:t>– ASIC v Macdonald (</a:t>
            </a:r>
            <a:r>
              <a:rPr lang="en-US" sz="2000" dirty="0" smtClean="0"/>
              <a:t>2009) by </a:t>
            </a:r>
            <a:r>
              <a:rPr lang="en-US" sz="2000" dirty="0"/>
              <a:t>approving misleading public statements issued to </a:t>
            </a:r>
            <a:r>
              <a:rPr lang="en-US" sz="2000" dirty="0" smtClean="0"/>
              <a:t>ASX</a:t>
            </a:r>
            <a:endParaRPr lang="en-AU" sz="2000" dirty="0"/>
          </a:p>
          <a:p>
            <a:pPr lvl="1"/>
            <a:r>
              <a:rPr lang="en-US" sz="2000" i="1" dirty="0" smtClean="0"/>
              <a:t>Centro - ASIC </a:t>
            </a:r>
            <a:r>
              <a:rPr lang="en-US" sz="2000" i="1" dirty="0"/>
              <a:t>v Healey</a:t>
            </a:r>
            <a:r>
              <a:rPr lang="en-US" sz="2000" dirty="0"/>
              <a:t> </a:t>
            </a:r>
            <a:r>
              <a:rPr lang="en-US" sz="2000" dirty="0" smtClean="0"/>
              <a:t>(2011) by </a:t>
            </a:r>
            <a:r>
              <a:rPr lang="en-US" sz="2000" dirty="0"/>
              <a:t>approving misleading financial </a:t>
            </a:r>
            <a:r>
              <a:rPr lang="en-US" sz="2000" dirty="0" smtClean="0"/>
              <a:t>statements</a:t>
            </a:r>
            <a:endParaRPr lang="en-AU" sz="2000" dirty="0"/>
          </a:p>
          <a:p>
            <a:pPr lvl="1"/>
            <a:r>
              <a:rPr lang="en-US" sz="2000" i="1" dirty="0" smtClean="0"/>
              <a:t>AWB - ASIC </a:t>
            </a:r>
            <a:r>
              <a:rPr lang="en-US" sz="2000" i="1" dirty="0"/>
              <a:t>v Lindberg</a:t>
            </a:r>
            <a:r>
              <a:rPr lang="en-US" sz="2000" dirty="0"/>
              <a:t> </a:t>
            </a:r>
            <a:r>
              <a:rPr lang="en-US" sz="2000" dirty="0" smtClean="0"/>
              <a:t>(2012) </a:t>
            </a:r>
            <a:r>
              <a:rPr lang="en-US" sz="2000" i="1" dirty="0"/>
              <a:t>ASIC v </a:t>
            </a:r>
            <a:r>
              <a:rPr lang="en-US" sz="2000" i="1" dirty="0" err="1"/>
              <a:t>Ingleby</a:t>
            </a:r>
            <a:r>
              <a:rPr lang="en-US" sz="2000" i="1" dirty="0"/>
              <a:t> </a:t>
            </a:r>
            <a:r>
              <a:rPr lang="en-US" sz="2000" dirty="0" smtClean="0"/>
              <a:t>(2013) in </a:t>
            </a:r>
            <a:r>
              <a:rPr lang="en-US" sz="2000" dirty="0"/>
              <a:t>relation to </a:t>
            </a:r>
            <a:r>
              <a:rPr lang="en-US" sz="2000" dirty="0" smtClean="0"/>
              <a:t>roles </a:t>
            </a:r>
            <a:r>
              <a:rPr lang="en-US" sz="2000" dirty="0"/>
              <a:t>in AWB exporting wheat to Iraq and making disguised payments </a:t>
            </a:r>
            <a:r>
              <a:rPr lang="en-US" sz="2000" dirty="0" smtClean="0"/>
              <a:t>in </a:t>
            </a:r>
            <a:r>
              <a:rPr lang="en-US" sz="2000" dirty="0"/>
              <a:t>breach of </a:t>
            </a:r>
            <a:r>
              <a:rPr lang="en-US" sz="2000" dirty="0" smtClean="0"/>
              <a:t>UN trade resolutions</a:t>
            </a:r>
            <a:endParaRPr lang="en-AU" sz="2000" dirty="0"/>
          </a:p>
        </p:txBody>
      </p:sp>
      <p:sp>
        <p:nvSpPr>
          <p:cNvPr id="4" name="Text Placeholder 3"/>
          <p:cNvSpPr>
            <a:spLocks noGrp="1"/>
          </p:cNvSpPr>
          <p:nvPr>
            <p:ph type="body" sz="half" idx="2"/>
          </p:nvPr>
        </p:nvSpPr>
        <p:spPr/>
        <p:txBody>
          <a:bodyPr>
            <a:normAutofit/>
          </a:bodyPr>
          <a:lstStyle/>
          <a:p>
            <a:pPr algn="r"/>
            <a:r>
              <a:rPr lang="en-US" sz="2400" dirty="0"/>
              <a:t>public company breaches of duty of care</a:t>
            </a:r>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1978681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ASIC Enforcement Priorities</a:t>
            </a:r>
            <a:endParaRPr lang="en-US" dirty="0"/>
          </a:p>
        </p:txBody>
      </p:sp>
      <p:sp>
        <p:nvSpPr>
          <p:cNvPr id="3" name="Content Placeholder 2"/>
          <p:cNvSpPr>
            <a:spLocks noGrp="1"/>
          </p:cNvSpPr>
          <p:nvPr>
            <p:ph idx="1"/>
          </p:nvPr>
        </p:nvSpPr>
        <p:spPr/>
        <p:txBody>
          <a:bodyPr>
            <a:noAutofit/>
          </a:bodyPr>
          <a:lstStyle/>
          <a:p>
            <a:pPr marL="201168" lvl="1" indent="0">
              <a:buNone/>
            </a:pPr>
            <a:r>
              <a:rPr lang="en-GB" sz="2200" i="1" dirty="0" smtClean="0"/>
              <a:t>Serious </a:t>
            </a:r>
            <a:r>
              <a:rPr lang="en-GB" sz="2200" i="1" dirty="0"/>
              <a:t>breaches where these </a:t>
            </a:r>
            <a:r>
              <a:rPr lang="en-GB" sz="2200" i="1" dirty="0" smtClean="0"/>
              <a:t>indicate</a:t>
            </a:r>
            <a:r>
              <a:rPr lang="en-GB" sz="2200" dirty="0" smtClean="0"/>
              <a:t>: </a:t>
            </a:r>
            <a:endParaRPr lang="en-GB" sz="2200" dirty="0"/>
          </a:p>
          <a:p>
            <a:pPr lvl="1"/>
            <a:r>
              <a:rPr lang="en-GB" sz="2200" dirty="0" smtClean="0"/>
              <a:t>poor </a:t>
            </a:r>
            <a:r>
              <a:rPr lang="en-GB" sz="2200" dirty="0"/>
              <a:t>corporate </a:t>
            </a:r>
            <a:r>
              <a:rPr lang="en-GB" sz="2200" dirty="0" smtClean="0"/>
              <a:t>culture</a:t>
            </a:r>
            <a:endParaRPr lang="en-AU" sz="2200" dirty="0"/>
          </a:p>
          <a:p>
            <a:pPr lvl="1"/>
            <a:r>
              <a:rPr lang="en-GB" sz="2200" dirty="0" smtClean="0"/>
              <a:t>poor </a:t>
            </a:r>
            <a:r>
              <a:rPr lang="en-GB" sz="2200" dirty="0"/>
              <a:t>governance/management systems that result in the market not being properly </a:t>
            </a:r>
            <a:r>
              <a:rPr lang="en-GB" sz="2200" dirty="0" smtClean="0"/>
              <a:t>informed </a:t>
            </a:r>
            <a:r>
              <a:rPr lang="en-GB" sz="2200" b="1" dirty="0" smtClean="0"/>
              <a:t>[new]</a:t>
            </a:r>
            <a:endParaRPr lang="en-AU" sz="2200" dirty="0" smtClean="0"/>
          </a:p>
          <a:p>
            <a:pPr lvl="1"/>
            <a:r>
              <a:rPr lang="en-GB" sz="2200" dirty="0" smtClean="0"/>
              <a:t>poor listing standards, especially of emerging markets issuers </a:t>
            </a:r>
            <a:r>
              <a:rPr lang="en-GB" sz="2200" b="1" dirty="0" smtClean="0"/>
              <a:t>[new]</a:t>
            </a:r>
            <a:endParaRPr lang="en-AU" sz="2200" b="1" dirty="0" smtClean="0"/>
          </a:p>
          <a:p>
            <a:pPr lvl="1"/>
            <a:r>
              <a:rPr lang="en-GB" sz="2200" dirty="0" smtClean="0"/>
              <a:t>misuse </a:t>
            </a:r>
            <a:r>
              <a:rPr lang="en-GB" sz="2200" dirty="0"/>
              <a:t>of cross-border services and transactions; </a:t>
            </a:r>
            <a:endParaRPr lang="en-AU" sz="2200" dirty="0"/>
          </a:p>
          <a:p>
            <a:pPr lvl="1"/>
            <a:r>
              <a:rPr lang="en-GB" sz="2200" dirty="0"/>
              <a:t>failure by corporations to respond appropriately to the threat of malicious cyber </a:t>
            </a:r>
            <a:r>
              <a:rPr lang="en-GB" sz="2200" dirty="0" smtClean="0"/>
              <a:t>activity</a:t>
            </a:r>
            <a:endParaRPr lang="en-AU" sz="2200" dirty="0"/>
          </a:p>
          <a:p>
            <a:pPr lvl="1"/>
            <a:r>
              <a:rPr lang="en-GB" sz="2200" dirty="0"/>
              <a:t>misalignment between company disclosures, product design, and investor understanding and </a:t>
            </a:r>
            <a:r>
              <a:rPr lang="en-GB" sz="2200" dirty="0" smtClean="0"/>
              <a:t>expectations</a:t>
            </a:r>
            <a:endParaRPr lang="en-AU" sz="2200" dirty="0"/>
          </a:p>
          <a:p>
            <a:pPr lvl="1"/>
            <a:r>
              <a:rPr lang="en-GB" sz="2200" dirty="0"/>
              <a:t>rogue insolvency practitioners </a:t>
            </a:r>
            <a:r>
              <a:rPr lang="en-GB" sz="2200" b="1" dirty="0" smtClean="0"/>
              <a:t>[new] </a:t>
            </a:r>
            <a:r>
              <a:rPr lang="en-GB" sz="2200" dirty="0" smtClean="0"/>
              <a:t>and </a:t>
            </a:r>
            <a:r>
              <a:rPr lang="en-GB" sz="2200" dirty="0"/>
              <a:t>others who facilitate serious illegal ‘phoenix’ behaviour and improper transactions in the face of insolvency. </a:t>
            </a:r>
            <a:endParaRPr lang="en-AU" sz="2200" dirty="0"/>
          </a:p>
          <a:p>
            <a:endParaRPr lang="en-US" sz="2200" dirty="0"/>
          </a:p>
        </p:txBody>
      </p:sp>
      <p:sp>
        <p:nvSpPr>
          <p:cNvPr id="4" name="Text Placeholder 3"/>
          <p:cNvSpPr>
            <a:spLocks noGrp="1"/>
          </p:cNvSpPr>
          <p:nvPr>
            <p:ph type="body" sz="half" idx="2"/>
          </p:nvPr>
        </p:nvSpPr>
        <p:spPr/>
        <p:txBody>
          <a:bodyPr>
            <a:normAutofit/>
          </a:bodyPr>
          <a:lstStyle/>
          <a:p>
            <a:pPr algn="r"/>
            <a:r>
              <a:rPr lang="en-US" sz="2800" dirty="0" smtClean="0"/>
              <a:t>REP513 </a:t>
            </a:r>
          </a:p>
          <a:p>
            <a:pPr algn="r"/>
            <a:r>
              <a:rPr lang="en-US" sz="2800" dirty="0" smtClean="0"/>
              <a:t>8 March 2017</a:t>
            </a:r>
            <a:endParaRPr lang="en-US" sz="2800" dirty="0"/>
          </a:p>
        </p:txBody>
      </p:sp>
      <p:sp>
        <p:nvSpPr>
          <p:cNvPr id="5" name="Footer Placeholder 4"/>
          <p:cNvSpPr>
            <a:spLocks noGrp="1"/>
          </p:cNvSpPr>
          <p:nvPr>
            <p:ph type="ftr" sz="quarter" idx="11"/>
          </p:nvPr>
        </p:nvSpPr>
        <p:spPr/>
        <p:txBody>
          <a:bodyPr/>
          <a:lstStyle/>
          <a:p>
            <a:r>
              <a:rPr lang="en-US" smtClean="0"/>
              <a:t>Centre for Law, Markets &amp; Regulation 2017 - Dominique Hogan-Doran SC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2522186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3738</TotalTime>
  <Words>4919</Words>
  <Application>Microsoft Macintosh PowerPoint</Application>
  <PresentationFormat>Widescreen</PresentationFormat>
  <Paragraphs>367</Paragraphs>
  <Slides>47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Calibri</vt:lpstr>
      <vt:lpstr>Calibri Light</vt:lpstr>
      <vt:lpstr>Wingdings</vt:lpstr>
      <vt:lpstr>Arial</vt:lpstr>
      <vt:lpstr>Retrospect</vt:lpstr>
      <vt:lpstr> Duties of Directors &amp; Officers: Recent Cases &amp; Regulatory Developments   Dominique Hogan-Doran SC  dhdsc.com.au @DHoganDoranSC </vt:lpstr>
      <vt:lpstr>About the presenter</vt:lpstr>
      <vt:lpstr>Expectation Gap</vt:lpstr>
      <vt:lpstr>AICD Course</vt:lpstr>
      <vt:lpstr>Director questions</vt:lpstr>
      <vt:lpstr> Regulatory Enforcement Priorities</vt:lpstr>
      <vt:lpstr>ASIC Enforcement Outcomes</vt:lpstr>
      <vt:lpstr>ASIC Enforcement Strategy</vt:lpstr>
      <vt:lpstr>ASIC Enforcement Priorities</vt:lpstr>
      <vt:lpstr>ASIC Enforcement Objectives</vt:lpstr>
      <vt:lpstr>PowerPoint Presentation</vt:lpstr>
      <vt:lpstr>PowerPoint Presentation</vt:lpstr>
      <vt:lpstr>PowerPoint Presentation</vt:lpstr>
      <vt:lpstr>PowerPoint Presentation</vt:lpstr>
      <vt:lpstr>Breach of Duty of Care &amp; Diligence</vt:lpstr>
      <vt:lpstr>PowerPoint Presentation</vt:lpstr>
      <vt:lpstr>PowerPoint Presentation</vt:lpstr>
      <vt:lpstr>PowerPoint Presentation</vt:lpstr>
      <vt:lpstr>Breaches by Directors of Aboriginal Corporations </vt:lpstr>
      <vt:lpstr>Bywater Investments Limited v Commissioner of Taxation; Hua Wang Bank Berhad v Commissioner of Taxation [2016] HCA 45 at [80]</vt:lpstr>
      <vt:lpstr>Breach of duties: diverse scenarios</vt:lpstr>
      <vt:lpstr>PowerPoint Presentation</vt:lpstr>
      <vt:lpstr>No third party private cause of action for damages for breach of duty</vt:lpstr>
      <vt:lpstr>Failure to protect income stream</vt:lpstr>
      <vt:lpstr>Failure to monitor &amp; enquire</vt:lpstr>
      <vt:lpstr>Breaches of Duty by Liquidators</vt:lpstr>
      <vt:lpstr>Payments to Other Entities</vt:lpstr>
      <vt:lpstr>PowerPoint Presentation</vt:lpstr>
      <vt:lpstr>Conflicts of Interest: Dual Roles</vt:lpstr>
      <vt:lpstr>Conflicts of Interest: Competing businesses</vt:lpstr>
      <vt:lpstr>Summary Judgment Refused</vt:lpstr>
      <vt:lpstr>Transfer of Property for No Consideration</vt:lpstr>
      <vt:lpstr>Diversion of Profits</vt:lpstr>
      <vt:lpstr>Mishandling Finances</vt:lpstr>
      <vt:lpstr>Tax Evasion</vt:lpstr>
      <vt:lpstr>Misappropriating Funds </vt:lpstr>
      <vt:lpstr>Pursuit of proposal</vt:lpstr>
      <vt:lpstr>PowerPoint Presentation</vt:lpstr>
      <vt:lpstr>PowerPoint Presentation</vt:lpstr>
      <vt:lpstr>Conflicts of Interest: Role of Disclosure</vt:lpstr>
      <vt:lpstr>PowerPoint Presentation</vt:lpstr>
      <vt:lpstr>Looking forward</vt:lpstr>
      <vt:lpstr>Regime Proliferation</vt:lpstr>
      <vt:lpstr>Directors’ Duties and Corporate Culture</vt:lpstr>
      <vt:lpstr>Directors’ Duties and Climate Risk</vt:lpstr>
      <vt:lpstr>Directors’ Duties and Cyber Risk</vt:lpstr>
      <vt:lpstr>Questions?</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Governance &amp; Directors Duties: Recent Developments</dc:title>
  <dc:creator>Dominique Hogan-Doran</dc:creator>
  <cp:lastModifiedBy>Dominique Hogan-Doran</cp:lastModifiedBy>
  <cp:revision>229</cp:revision>
  <cp:lastPrinted>2017-03-09T21:26:11Z</cp:lastPrinted>
  <dcterms:created xsi:type="dcterms:W3CDTF">2016-03-16T08:05:01Z</dcterms:created>
  <dcterms:modified xsi:type="dcterms:W3CDTF">2017-03-09T21:27:40Z</dcterms:modified>
</cp:coreProperties>
</file>